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72" r:id="rId3"/>
    <p:sldId id="257" r:id="rId4"/>
    <p:sldId id="258" r:id="rId5"/>
    <p:sldId id="281" r:id="rId6"/>
    <p:sldId id="282" r:id="rId7"/>
    <p:sldId id="278" r:id="rId8"/>
    <p:sldId id="261" r:id="rId9"/>
    <p:sldId id="280" r:id="rId10"/>
    <p:sldId id="260" r:id="rId11"/>
    <p:sldId id="271" r:id="rId12"/>
  </p:sldIdLst>
  <p:sldSz cx="18288000" cy="10287000"/>
  <p:notesSz cx="9296400" cy="7010400"/>
  <p:embeddedFontLst>
    <p:embeddedFont>
      <p:font typeface="Open Sans Semi-Bold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6A8834-7F1D-402B-1E27-D35AEF05F96C}" name="Tess Dunham" initials="TD" userId="S::tdunham@kscsacramento.com::0bc77c02-b732-48f7-901a-51161c1919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241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E820E0-C9EA-3018-8558-3ED515112E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B216F4-F5E4-A9B8-DE2D-6A4F19ED76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E75E7B-C12F-4C5B-9FAC-14460A42F24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5C661-B07D-3177-2D28-210F9BEE2B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F33E2-5B27-EFE2-BE96-2FDEBAB5F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8E1C84-0E2A-417E-BCA5-816E281B4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46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72D03-BF63-4778-B31E-67ABC84C1628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06D46-BF47-4336-8A5E-A2DEA203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1957-298A-C3E1-EABE-7B2286596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622503"/>
            <a:ext cx="13716000" cy="3581400"/>
          </a:xfrm>
        </p:spPr>
        <p:txBody>
          <a:bodyPr anchor="b"/>
          <a:lstStyle>
            <a:lvl1pPr algn="ctr">
              <a:defRPr sz="75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6B5904D-1D9F-CE9A-1D6B-E180E37DF1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2" y="7055376"/>
            <a:ext cx="18287997" cy="323902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875FA90-C09B-506D-3BDC-70BF9728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4571735"/>
            <a:ext cx="13716000" cy="2483643"/>
          </a:xfrm>
        </p:spPr>
        <p:txBody>
          <a:bodyPr/>
          <a:lstStyle>
            <a:lvl1pPr marL="0" indent="0" algn="ctr">
              <a:buNone/>
              <a:defRPr sz="42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5B311-B9F2-8DCE-700F-756E4311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841" y="9490406"/>
            <a:ext cx="2286000" cy="547688"/>
          </a:xfrm>
        </p:spPr>
        <p:txBody>
          <a:bodyPr/>
          <a:lstStyle/>
          <a:p>
            <a:r>
              <a:rPr lang="en-US" dirty="0"/>
              <a:t>sawpa.org | </a:t>
            </a:r>
            <a:fld id="{CA96F065-76CF-47A9-9D21-B0469F9470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0A88A724-47C2-415A-5616-33E07E014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2" y="410778"/>
            <a:ext cx="2058048" cy="20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3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1957-298A-C3E1-EABE-7B2286596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54672"/>
            <a:ext cx="13716000" cy="3581400"/>
          </a:xfrm>
        </p:spPr>
        <p:txBody>
          <a:bodyPr anchor="b"/>
          <a:lstStyle>
            <a:lvl1pPr algn="ctr">
              <a:defRPr sz="75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F865B58-649C-B447-3951-5E96F4770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5377"/>
            <a:ext cx="18288000" cy="31736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5B311-B9F2-8DCE-700F-756E4311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6224" y="9527813"/>
            <a:ext cx="4114800" cy="547688"/>
          </a:xfrm>
        </p:spPr>
        <p:txBody>
          <a:bodyPr/>
          <a:lstStyle/>
          <a:p>
            <a:fld id="{CA96F065-76CF-47A9-9D21-B0469F9470B4}" type="slidenum">
              <a:rPr lang="en-US" smtClean="0"/>
              <a:pPr/>
              <a:t>‹#›</a:t>
            </a:fld>
            <a:r>
              <a:rPr lang="en-US" dirty="0"/>
              <a:t>  |  sawpa.org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75FA90-C09B-506D-3BDC-70BF9728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4203903"/>
            <a:ext cx="13716000" cy="2483643"/>
          </a:xfrm>
        </p:spPr>
        <p:txBody>
          <a:bodyPr/>
          <a:lstStyle>
            <a:lvl1pPr marL="0" indent="0" algn="ctr">
              <a:buNone/>
              <a:defRPr sz="42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0A88A724-47C2-415A-5616-33E07E0143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2" y="254672"/>
            <a:ext cx="2058048" cy="20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22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1957-298A-C3E1-EABE-7B2286596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036" y="1683545"/>
            <a:ext cx="14041928" cy="3581400"/>
          </a:xfrm>
        </p:spPr>
        <p:txBody>
          <a:bodyPr anchor="b"/>
          <a:lstStyle>
            <a:lvl1pPr algn="ctr">
              <a:defRPr sz="75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75FA90-C09B-506D-3BDC-70BF9728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036" y="5403057"/>
            <a:ext cx="14041928" cy="2483643"/>
          </a:xfrm>
        </p:spPr>
        <p:txBody>
          <a:bodyPr/>
          <a:lstStyle>
            <a:lvl1pPr marL="0" indent="0" algn="ctr">
              <a:buNone/>
              <a:defRPr sz="42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5B311-B9F2-8DCE-700F-756E4311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065-76CF-47A9-9D21-B0469F9470B4}" type="slidenum">
              <a:rPr lang="en-US" smtClean="0"/>
              <a:pPr/>
              <a:t>‹#›</a:t>
            </a:fld>
            <a:r>
              <a:rPr lang="en-US" dirty="0"/>
              <a:t>  |  sawpa.org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6E013-51FF-2FF8-433C-483379137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36" y="5264945"/>
            <a:ext cx="14041928" cy="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10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1957-298A-C3E1-EABE-7B2286596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036" y="1683545"/>
            <a:ext cx="14041928" cy="3581400"/>
          </a:xfrm>
        </p:spPr>
        <p:txBody>
          <a:bodyPr anchor="b"/>
          <a:lstStyle>
            <a:lvl1pPr algn="ctr">
              <a:defRPr sz="75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75FA90-C09B-506D-3BDC-70BF9728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036" y="5403057"/>
            <a:ext cx="14041928" cy="2483643"/>
          </a:xfrm>
        </p:spPr>
        <p:txBody>
          <a:bodyPr/>
          <a:lstStyle>
            <a:lvl1pPr marL="0" indent="0" algn="ctr">
              <a:buNone/>
              <a:defRPr sz="42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5B311-B9F2-8DCE-700F-756E4311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065-76CF-47A9-9D21-B0469F9470B4}" type="slidenum">
              <a:rPr lang="en-US" smtClean="0"/>
              <a:pPr/>
              <a:t>‹#›</a:t>
            </a:fld>
            <a:r>
              <a:rPr lang="en-US" dirty="0"/>
              <a:t>  |  sawpa.org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6E013-51FF-2FF8-433C-483379137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36" y="5264945"/>
            <a:ext cx="14041928" cy="8483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75CA5C9-C334-6598-22C7-72CB140703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498" y="655391"/>
            <a:ext cx="1931438" cy="18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16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B5F9-5E5C-1023-E4C3-93B880D4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1298B-1D0D-A45C-FE29-EF3CCFBFF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06EA8-4580-3311-27DD-CA4FAEA3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065-76CF-47A9-9D21-B0469F9470B4}" type="slidenum">
              <a:rPr lang="en-US" smtClean="0"/>
              <a:pPr/>
              <a:t>‹#›</a:t>
            </a:fld>
            <a:r>
              <a:rPr lang="en-US" dirty="0"/>
              <a:t>  |  sawpa.org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128457-BD70-690E-784D-C0A21DAEE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3755" y="2483494"/>
            <a:ext cx="15820491" cy="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21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B5F9-5E5C-1023-E4C3-93B880D4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128457-BD70-690E-784D-C0A21DAEE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3755" y="2483494"/>
            <a:ext cx="15820491" cy="91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B6DDD1-E8DE-6CBB-71A0-EFE7837B14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955280"/>
            <a:ext cx="18288000" cy="24632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06EA8-4580-3311-27DD-CA4FAEA3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065-76CF-47A9-9D21-B0469F9470B4}" type="slidenum">
              <a:rPr lang="en-US" smtClean="0"/>
              <a:pPr/>
              <a:t>‹#›</a:t>
            </a:fld>
            <a:r>
              <a:rPr lang="en-US" dirty="0"/>
              <a:t>  |  sawpa.org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1298B-1D0D-A45C-FE29-EF3CCFBFF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8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1A2D-15F6-2F9D-5EDF-E49FBFFF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3168-9E40-906E-A6BD-435704421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BCB70-2340-04B0-3D18-D9583CEEE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3B2AA-4C52-985E-97AB-653E0C77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065-76CF-47A9-9D21-B0469F9470B4}" type="slidenum">
              <a:rPr lang="en-US" smtClean="0"/>
              <a:pPr/>
              <a:t>‹#›</a:t>
            </a:fld>
            <a:r>
              <a:rPr lang="en-US" dirty="0"/>
              <a:t>  |  sawpa.org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E53112-2F1B-DF99-0B48-3800621006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3755" y="2483494"/>
            <a:ext cx="15820491" cy="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3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1A2D-15F6-2F9D-5EDF-E49FBFFF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3168-9E40-906E-A6BD-435704421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BCB70-2340-04B0-3D18-D9583CEEE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3B2AA-4C52-985E-97AB-653E0C77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065-76CF-47A9-9D21-B0469F9470B4}" type="slidenum">
              <a:rPr lang="en-US" smtClean="0"/>
              <a:pPr/>
              <a:t>‹#›</a:t>
            </a:fld>
            <a:r>
              <a:rPr lang="en-US" dirty="0"/>
              <a:t>  |  sawpa.org</a:t>
            </a:r>
          </a:p>
        </p:txBody>
      </p:sp>
    </p:spTree>
    <p:extLst>
      <p:ext uri="{BB962C8B-B14F-4D97-AF65-F5344CB8AC3E}">
        <p14:creationId xmlns:p14="http://schemas.microsoft.com/office/powerpoint/2010/main" val="140437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E4508-7871-C17D-99B6-EA4146AE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013AB-6A11-AAA0-B3B8-0DE3CC144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DE256-A9E6-D41B-CCBF-538F58D09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25AEA-5EE0-6E15-BE34-732288C1E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FECF8-46B6-E076-4D5F-C86F04934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74728-9F1A-0418-BAB0-23E9CEFF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065-76CF-47A9-9D21-B0469F9470B4}" type="slidenum">
              <a:rPr lang="en-US" smtClean="0"/>
              <a:pPr/>
              <a:t>‹#›</a:t>
            </a:fld>
            <a:r>
              <a:rPr lang="en-US" dirty="0"/>
              <a:t>  |  sawpa.org</a:t>
            </a:r>
          </a:p>
        </p:txBody>
      </p:sp>
    </p:spTree>
    <p:extLst>
      <p:ext uri="{BB962C8B-B14F-4D97-AF65-F5344CB8AC3E}">
        <p14:creationId xmlns:p14="http://schemas.microsoft.com/office/powerpoint/2010/main" val="4053999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953D-FB54-7F9C-9A3B-4C1876DB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C9E13-9A58-15C5-49DD-9BE46760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13668" y="9251837"/>
            <a:ext cx="4114800" cy="547688"/>
          </a:xfrm>
        </p:spPr>
        <p:txBody>
          <a:bodyPr/>
          <a:lstStyle/>
          <a:p>
            <a:fld id="{CA96F065-76CF-47A9-9D21-B0469F9470B4}" type="slidenum">
              <a:rPr lang="en-US" smtClean="0"/>
              <a:pPr/>
              <a:t>‹#›</a:t>
            </a:fld>
            <a:r>
              <a:rPr lang="en-US" dirty="0"/>
              <a:t>  |  sawpa.org</a:t>
            </a:r>
          </a:p>
        </p:txBody>
      </p:sp>
    </p:spTree>
    <p:extLst>
      <p:ext uri="{BB962C8B-B14F-4D97-AF65-F5344CB8AC3E}">
        <p14:creationId xmlns:p14="http://schemas.microsoft.com/office/powerpoint/2010/main" val="1027801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953D-FB54-7F9C-9A3B-4C1876DB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C9E13-9A58-15C5-49DD-9BE46760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065-76CF-47A9-9D21-B0469F9470B4}" type="slidenum">
              <a:rPr lang="en-US" smtClean="0"/>
              <a:pPr/>
              <a:t>‹#›</a:t>
            </a:fld>
            <a:r>
              <a:rPr lang="en-US" dirty="0"/>
              <a:t>  |  sawpa.org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E755D7-785C-C024-CE90-19D3098BC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0209" y="2444585"/>
            <a:ext cx="15820491" cy="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51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953D-FB54-7F9C-9A3B-4C1876DB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C9E13-9A58-15C5-49DD-9BE46760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8095" y="9205523"/>
            <a:ext cx="1920909" cy="547688"/>
          </a:xfrm>
        </p:spPr>
        <p:txBody>
          <a:bodyPr/>
          <a:lstStyle/>
          <a:p>
            <a:r>
              <a:rPr lang="en-US" dirty="0"/>
              <a:t>sawpa.org | </a:t>
            </a:r>
            <a:fld id="{CA96F065-76CF-47A9-9D21-B0469F9470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17DC94B-11D2-09CC-AD4C-DE786A5CF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560" y="8317901"/>
            <a:ext cx="1742346" cy="16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96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5C41F5-DC48-17E2-6595-43EC9B45D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631083"/>
            <a:ext cx="18288000" cy="26559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CA181-E2EE-2F26-A7E8-1C815D50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065-76CF-47A9-9D21-B0469F9470B4}" type="slidenum">
              <a:rPr lang="en-US" smtClean="0"/>
              <a:pPr/>
              <a:t>‹#›</a:t>
            </a:fld>
            <a:r>
              <a:rPr lang="en-US" dirty="0"/>
              <a:t>  |  sawpa.org</a:t>
            </a:r>
          </a:p>
        </p:txBody>
      </p:sp>
    </p:spTree>
    <p:extLst>
      <p:ext uri="{BB962C8B-B14F-4D97-AF65-F5344CB8AC3E}">
        <p14:creationId xmlns:p14="http://schemas.microsoft.com/office/powerpoint/2010/main" val="1035623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2A3DC-C62F-0A39-77D0-4267ABB9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0B47D-83FB-48DA-3443-F23610D64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E2B93-A885-4802-321C-0BA7FA8C4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2C769-53CD-762F-5173-E192724C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065-76CF-47A9-9D21-B0469F9470B4}" type="slidenum">
              <a:rPr lang="en-US" smtClean="0"/>
              <a:pPr/>
              <a:t>‹#›</a:t>
            </a:fld>
            <a:r>
              <a:rPr lang="en-US" dirty="0"/>
              <a:t>  |  sawpa.org</a:t>
            </a:r>
          </a:p>
        </p:txBody>
      </p:sp>
    </p:spTree>
    <p:extLst>
      <p:ext uri="{BB962C8B-B14F-4D97-AF65-F5344CB8AC3E}">
        <p14:creationId xmlns:p14="http://schemas.microsoft.com/office/powerpoint/2010/main" val="514567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CAB1-BD5C-D810-1BB7-24AAFB18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E9F598-1369-AD4B-8769-7C4BADFBD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53354-37DF-8C61-6977-1E378B0F7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BF079-B09B-DAB8-FD7F-9D76FD54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F065-76CF-47A9-9D21-B0469F9470B4}" type="slidenum">
              <a:rPr lang="en-US" smtClean="0"/>
              <a:pPr/>
              <a:t>‹#›</a:t>
            </a:fld>
            <a:r>
              <a:rPr lang="en-US" dirty="0"/>
              <a:t>  |  sawpa.org</a:t>
            </a:r>
          </a:p>
        </p:txBody>
      </p:sp>
    </p:spTree>
    <p:extLst>
      <p:ext uri="{BB962C8B-B14F-4D97-AF65-F5344CB8AC3E}">
        <p14:creationId xmlns:p14="http://schemas.microsoft.com/office/powerpoint/2010/main" val="424741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B9048E-D42B-394C-2D1F-763111B1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6E76F-8379-D0DC-D5E1-C2BD3E55A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7C818-4B74-C86E-5C08-A5EFFB931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sawpa.org | </a:t>
            </a:r>
            <a:fld id="{CA96F065-76CF-47A9-9D21-B0469F9470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8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75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Clr>
          <a:schemeClr val="accent5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Clr>
          <a:schemeClr val="accent3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Clr>
          <a:schemeClr val="accent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FD166FC-E2EA-B961-BCCD-06E592E74632}"/>
              </a:ext>
            </a:extLst>
          </p:cNvPr>
          <p:cNvSpPr/>
          <p:nvPr/>
        </p:nvSpPr>
        <p:spPr>
          <a:xfrm>
            <a:off x="1060174" y="795437"/>
            <a:ext cx="4588238" cy="1021429"/>
          </a:xfrm>
          <a:custGeom>
            <a:avLst/>
            <a:gdLst/>
            <a:ahLst/>
            <a:cxnLst/>
            <a:rect l="l" t="t" r="r" b="b"/>
            <a:pathLst>
              <a:path w="4588238" h="1021429">
                <a:moveTo>
                  <a:pt x="0" y="0"/>
                </a:moveTo>
                <a:lnTo>
                  <a:pt x="4588238" y="0"/>
                </a:lnTo>
                <a:lnTo>
                  <a:pt x="4588238" y="1021429"/>
                </a:lnTo>
                <a:lnTo>
                  <a:pt x="0" y="1021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B148C250-A0CC-7648-4577-2B2D8DF7AE1A}"/>
              </a:ext>
            </a:extLst>
          </p:cNvPr>
          <p:cNvSpPr txBox="1"/>
          <p:nvPr/>
        </p:nvSpPr>
        <p:spPr>
          <a:xfrm>
            <a:off x="2209800" y="2009428"/>
            <a:ext cx="144780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004E99"/>
                </a:solidFill>
                <a:latin typeface="Arial" panose="020B0604020202020204" pitchFamily="34" charset="0"/>
                <a:ea typeface="Open Sans SemiBold" panose="020F0502020204030204" pitchFamily="34" charset="0"/>
                <a:cs typeface="Arial" panose="020B0604020202020204" pitchFamily="34" charset="0"/>
              </a:rPr>
              <a:t>Potential Data Gaps &amp; Summary of Various Groundwater Management Zone Activities 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3C57DC0A-765D-D382-367F-9B57FF98925D}"/>
              </a:ext>
            </a:extLst>
          </p:cNvPr>
          <p:cNvSpPr txBox="1"/>
          <p:nvPr/>
        </p:nvSpPr>
        <p:spPr>
          <a:xfrm>
            <a:off x="4686300" y="5859016"/>
            <a:ext cx="8915399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1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Basin Monitoring Program Task Force</a:t>
            </a:r>
          </a:p>
          <a:p>
            <a:pPr algn="ctr">
              <a:lnSpc>
                <a:spcPts val="3359"/>
              </a:lnSpc>
            </a:pPr>
            <a:r>
              <a:rPr lang="en-US" sz="31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28, 2025</a:t>
            </a:r>
          </a:p>
          <a:p>
            <a:pPr algn="ctr">
              <a:lnSpc>
                <a:spcPts val="3359"/>
              </a:lnSpc>
            </a:pPr>
            <a:endParaRPr lang="en-US" sz="31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59"/>
              </a:lnSpc>
            </a:pPr>
            <a:r>
              <a:rPr lang="en-US" sz="31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 Achimore</a:t>
            </a:r>
          </a:p>
          <a:p>
            <a:pPr algn="ctr">
              <a:lnSpc>
                <a:spcPts val="3359"/>
              </a:lnSpc>
            </a:pPr>
            <a:r>
              <a:rPr lang="en-US" sz="31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Planning Department Manager</a:t>
            </a:r>
          </a:p>
        </p:txBody>
      </p:sp>
    </p:spTree>
    <p:extLst>
      <p:ext uri="{BB962C8B-B14F-4D97-AF65-F5344CB8AC3E}">
        <p14:creationId xmlns:p14="http://schemas.microsoft.com/office/powerpoint/2010/main" val="1009897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>
            <a:extLst>
              <a:ext uri="{FF2B5EF4-FFF2-40B4-BE49-F238E27FC236}">
                <a16:creationId xmlns:a16="http://schemas.microsoft.com/office/drawing/2014/main" id="{35AE23A0-1FD8-EE95-00D8-580EB866B02C}"/>
              </a:ext>
            </a:extLst>
          </p:cNvPr>
          <p:cNvSpPr/>
          <p:nvPr/>
        </p:nvSpPr>
        <p:spPr>
          <a:xfrm>
            <a:off x="6660540" y="6269187"/>
            <a:ext cx="660560" cy="660560"/>
          </a:xfrm>
          <a:custGeom>
            <a:avLst/>
            <a:gdLst/>
            <a:ahLst/>
            <a:cxnLst/>
            <a:rect l="l" t="t" r="r" b="b"/>
            <a:pathLst>
              <a:path w="660560" h="660560">
                <a:moveTo>
                  <a:pt x="0" y="0"/>
                </a:moveTo>
                <a:lnTo>
                  <a:pt x="660560" y="0"/>
                </a:lnTo>
                <a:lnTo>
                  <a:pt x="660560" y="660560"/>
                </a:lnTo>
                <a:lnTo>
                  <a:pt x="0" y="660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F1B00FD9-28F2-71F5-E51A-2CE6A732A653}"/>
              </a:ext>
            </a:extLst>
          </p:cNvPr>
          <p:cNvSpPr/>
          <p:nvPr/>
        </p:nvSpPr>
        <p:spPr>
          <a:xfrm>
            <a:off x="7374061" y="6302736"/>
            <a:ext cx="574429" cy="574429"/>
          </a:xfrm>
          <a:custGeom>
            <a:avLst/>
            <a:gdLst/>
            <a:ahLst/>
            <a:cxnLst/>
            <a:rect l="l" t="t" r="r" b="b"/>
            <a:pathLst>
              <a:path w="574429" h="574429">
                <a:moveTo>
                  <a:pt x="0" y="0"/>
                </a:moveTo>
                <a:lnTo>
                  <a:pt x="574429" y="0"/>
                </a:lnTo>
                <a:lnTo>
                  <a:pt x="574429" y="574429"/>
                </a:lnTo>
                <a:lnTo>
                  <a:pt x="0" y="574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FF99E978-93B7-A72C-8D9A-94C1CA05261C}"/>
              </a:ext>
            </a:extLst>
          </p:cNvPr>
          <p:cNvSpPr/>
          <p:nvPr/>
        </p:nvSpPr>
        <p:spPr>
          <a:xfrm>
            <a:off x="10118429" y="6279735"/>
            <a:ext cx="650011" cy="650011"/>
          </a:xfrm>
          <a:custGeom>
            <a:avLst/>
            <a:gdLst/>
            <a:ahLst/>
            <a:cxnLst/>
            <a:rect l="l" t="t" r="r" b="b"/>
            <a:pathLst>
              <a:path w="650011" h="650011">
                <a:moveTo>
                  <a:pt x="0" y="0"/>
                </a:moveTo>
                <a:lnTo>
                  <a:pt x="650012" y="0"/>
                </a:lnTo>
                <a:lnTo>
                  <a:pt x="650012" y="650012"/>
                </a:lnTo>
                <a:lnTo>
                  <a:pt x="0" y="650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52FBC7F7-F7D2-E721-A9B1-265672DFE146}"/>
              </a:ext>
            </a:extLst>
          </p:cNvPr>
          <p:cNvSpPr txBox="1"/>
          <p:nvPr/>
        </p:nvSpPr>
        <p:spPr>
          <a:xfrm>
            <a:off x="8034215" y="6487271"/>
            <a:ext cx="1369839" cy="205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38"/>
              </a:lnSpc>
            </a:pPr>
            <a:r>
              <a:rPr lang="en-US" sz="1400" b="1" dirty="0">
                <a:solidFill>
                  <a:srgbClr val="004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@sawpa_water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A07B9F4C-DCFA-2CBB-CD69-9FB36F614991}"/>
              </a:ext>
            </a:extLst>
          </p:cNvPr>
          <p:cNvSpPr txBox="1"/>
          <p:nvPr/>
        </p:nvSpPr>
        <p:spPr>
          <a:xfrm>
            <a:off x="7239000" y="4686300"/>
            <a:ext cx="408595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8"/>
              </a:lnSpc>
            </a:pPr>
            <a:r>
              <a:rPr lang="en-US" sz="1400" dirty="0">
                <a:solidFill>
                  <a:srgbClr val="004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 Achimore</a:t>
            </a:r>
          </a:p>
          <a:p>
            <a:pPr algn="ctr">
              <a:lnSpc>
                <a:spcPts val="1638"/>
              </a:lnSpc>
            </a:pPr>
            <a:r>
              <a:rPr lang="en-US" sz="1400" dirty="0">
                <a:solidFill>
                  <a:srgbClr val="004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Ana Watershed Project Authority</a:t>
            </a:r>
          </a:p>
          <a:p>
            <a:pPr algn="ctr">
              <a:lnSpc>
                <a:spcPts val="1638"/>
              </a:lnSpc>
            </a:pPr>
            <a:r>
              <a:rPr lang="en-US" sz="1400" dirty="0">
                <a:solidFill>
                  <a:srgbClr val="004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 (951) 354-4233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D9715642-04B6-14CA-FD81-27B8E9079184}"/>
              </a:ext>
            </a:extLst>
          </p:cNvPr>
          <p:cNvSpPr txBox="1"/>
          <p:nvPr/>
        </p:nvSpPr>
        <p:spPr>
          <a:xfrm>
            <a:off x="7239000" y="5317832"/>
            <a:ext cx="408595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8"/>
              </a:lnSpc>
            </a:pPr>
            <a:r>
              <a:rPr lang="en-US" sz="1400" dirty="0">
                <a:solidFill>
                  <a:srgbClr val="004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ian@sawpa.gov</a:t>
            </a:r>
          </a:p>
          <a:p>
            <a:pPr algn="ctr">
              <a:lnSpc>
                <a:spcPts val="1638"/>
              </a:lnSpc>
            </a:pPr>
            <a:r>
              <a:rPr lang="en-US" sz="1400" dirty="0">
                <a:solidFill>
                  <a:srgbClr val="004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sawpa.gov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235C6CF2-EB9C-F272-9422-AE622C62D720}"/>
              </a:ext>
            </a:extLst>
          </p:cNvPr>
          <p:cNvSpPr txBox="1"/>
          <p:nvPr/>
        </p:nvSpPr>
        <p:spPr>
          <a:xfrm>
            <a:off x="10854166" y="6497820"/>
            <a:ext cx="1369839" cy="205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38"/>
              </a:lnSpc>
            </a:pPr>
            <a:r>
              <a:rPr lang="en-US" sz="1400" b="1" dirty="0">
                <a:solidFill>
                  <a:srgbClr val="004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@sawpatube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CA29C499-2F4D-4B69-BC1E-03584C36D3B8}"/>
              </a:ext>
            </a:extLst>
          </p:cNvPr>
          <p:cNvGrpSpPr/>
          <p:nvPr/>
        </p:nvGrpSpPr>
        <p:grpSpPr>
          <a:xfrm>
            <a:off x="3521850" y="3844044"/>
            <a:ext cx="11244300" cy="96415"/>
            <a:chOff x="0" y="0"/>
            <a:chExt cx="690738" cy="592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06D7272-26E1-7905-95F3-BB0BA9EA71CF}"/>
                </a:ext>
              </a:extLst>
            </p:cNvPr>
            <p:cNvSpPr/>
            <p:nvPr/>
          </p:nvSpPr>
          <p:spPr>
            <a:xfrm>
              <a:off x="0" y="0"/>
              <a:ext cx="690738" cy="5923"/>
            </a:xfrm>
            <a:custGeom>
              <a:avLst/>
              <a:gdLst/>
              <a:ahLst/>
              <a:cxnLst/>
              <a:rect l="l" t="t" r="r" b="b"/>
              <a:pathLst>
                <a:path w="690738" h="5923">
                  <a:moveTo>
                    <a:pt x="0" y="0"/>
                  </a:moveTo>
                  <a:lnTo>
                    <a:pt x="690738" y="0"/>
                  </a:lnTo>
                  <a:lnTo>
                    <a:pt x="690738" y="5923"/>
                  </a:lnTo>
                  <a:lnTo>
                    <a:pt x="0" y="5923"/>
                  </a:lnTo>
                  <a:close/>
                </a:path>
              </a:pathLst>
            </a:custGeom>
            <a:solidFill>
              <a:srgbClr val="1898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C53490D8-A3CD-3B3A-4CB1-D5907E8982C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2"/>
                </a:lnSpc>
              </a:pPr>
              <a:endParaRPr/>
            </a:p>
          </p:txBody>
        </p:sp>
      </p:grpSp>
      <p:sp>
        <p:nvSpPr>
          <p:cNvPr id="13" name="TextBox 11">
            <a:extLst>
              <a:ext uri="{FF2B5EF4-FFF2-40B4-BE49-F238E27FC236}">
                <a16:creationId xmlns:a16="http://schemas.microsoft.com/office/drawing/2014/main" id="{917ACEB3-4311-0484-133F-055A00155BFE}"/>
              </a:ext>
            </a:extLst>
          </p:cNvPr>
          <p:cNvSpPr txBox="1"/>
          <p:nvPr/>
        </p:nvSpPr>
        <p:spPr>
          <a:xfrm>
            <a:off x="5450298" y="2153047"/>
            <a:ext cx="7387403" cy="1332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4"/>
              </a:lnSpc>
            </a:pPr>
            <a:r>
              <a:rPr lang="en-US" sz="8000" dirty="0">
                <a:solidFill>
                  <a:srgbClr val="004E99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2" name="Picture 1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0578F7F5-49E7-0235-47F8-9724348A9D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41857" y="6199943"/>
            <a:ext cx="650011" cy="78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7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636004" y="662506"/>
            <a:ext cx="12045472" cy="1650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19"/>
              </a:lnSpc>
            </a:pPr>
            <a:r>
              <a:rPr lang="en-US" sz="6000" dirty="0">
                <a:solidFill>
                  <a:schemeClr val="bg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Purpose of Presentation</a:t>
            </a:r>
          </a:p>
          <a:p>
            <a:pPr>
              <a:lnSpc>
                <a:spcPts val="7019"/>
              </a:lnSpc>
            </a:pPr>
            <a:endParaRPr lang="en-US" sz="2400" dirty="0">
              <a:solidFill>
                <a:srgbClr val="FFFFFF"/>
              </a:solidFill>
              <a:latin typeface="Open Sans Semi-Bold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5A663BB-AC0D-9B25-F97A-97148A327B0B}"/>
              </a:ext>
            </a:extLst>
          </p:cNvPr>
          <p:cNvSpPr txBox="1"/>
          <p:nvPr/>
        </p:nvSpPr>
        <p:spPr>
          <a:xfrm>
            <a:off x="838200" y="2933700"/>
            <a:ext cx="15392400" cy="6181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lnSpc>
                <a:spcPts val="7019"/>
              </a:lnSpc>
              <a:buClr>
                <a:schemeClr val="bg2"/>
              </a:buClr>
              <a:buSzPct val="100000"/>
              <a:buFont typeface="Open Sans Semi-Bold" panose="020B0604020202020204" charset="0"/>
              <a:buChar char="•"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Brief Task Force on past </a:t>
            </a:r>
            <a:r>
              <a:rPr lang="en-US" sz="4200" dirty="0">
                <a:solidFill>
                  <a:schemeClr val="bg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work done related to  potential groundwater data gaps.</a:t>
            </a:r>
          </a:p>
          <a:p>
            <a:pPr marL="857250" indent="-857250">
              <a:lnSpc>
                <a:spcPts val="7019"/>
              </a:lnSpc>
              <a:buClr>
                <a:schemeClr val="bg2"/>
              </a:buClr>
              <a:buSzPct val="100000"/>
              <a:buFont typeface="Open Sans Semi-Bold" panose="020B0604020202020204" charset="0"/>
              <a:buChar char="•"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Highlight recent activities of groundwater management zones (GMZs) labeled “high priority” with ≥1 potential data gap.</a:t>
            </a:r>
            <a:endParaRPr lang="en-US" sz="4200" dirty="0">
              <a:solidFill>
                <a:schemeClr val="bg2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857250" indent="-857250">
              <a:lnSpc>
                <a:spcPts val="7019"/>
              </a:lnSpc>
              <a:buClr>
                <a:schemeClr val="bg2"/>
              </a:buClr>
              <a:buSzPct val="100000"/>
              <a:buFont typeface="Open Sans Semi-Bold" panose="020B0604020202020204" charset="0"/>
              <a:buChar char="•"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 State-wide 2019 Recycled Water Policy and the Santa Ana Region’s Basin Plan are both covered in this presentation.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09E387-F9A1-5101-1CF8-392ECA040A28}"/>
              </a:ext>
            </a:extLst>
          </p:cNvPr>
          <p:cNvGrpSpPr/>
          <p:nvPr/>
        </p:nvGrpSpPr>
        <p:grpSpPr>
          <a:xfrm>
            <a:off x="0" y="2189675"/>
            <a:ext cx="18288000" cy="134425"/>
            <a:chOff x="0" y="0"/>
            <a:chExt cx="1196072" cy="823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EBFBAAF-58A5-FE87-34C1-1721C3992869}"/>
                </a:ext>
              </a:extLst>
            </p:cNvPr>
            <p:cNvSpPr/>
            <p:nvPr/>
          </p:nvSpPr>
          <p:spPr>
            <a:xfrm>
              <a:off x="0" y="0"/>
              <a:ext cx="1196072" cy="8236"/>
            </a:xfrm>
            <a:custGeom>
              <a:avLst/>
              <a:gdLst/>
              <a:ahLst/>
              <a:cxnLst/>
              <a:rect l="l" t="t" r="r" b="b"/>
              <a:pathLst>
                <a:path w="1196072" h="8236">
                  <a:moveTo>
                    <a:pt x="0" y="0"/>
                  </a:moveTo>
                  <a:lnTo>
                    <a:pt x="1196072" y="0"/>
                  </a:lnTo>
                  <a:lnTo>
                    <a:pt x="1196072" y="8236"/>
                  </a:lnTo>
                  <a:lnTo>
                    <a:pt x="0" y="8236"/>
                  </a:lnTo>
                  <a:close/>
                </a:path>
              </a:pathLst>
            </a:custGeom>
            <a:solidFill>
              <a:srgbClr val="1898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ED06A8-E02B-5A1E-F0F7-371A31F8A53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89675"/>
            <a:ext cx="18288000" cy="134425"/>
            <a:chOff x="0" y="0"/>
            <a:chExt cx="1196072" cy="8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6072" cy="8236"/>
            </a:xfrm>
            <a:custGeom>
              <a:avLst/>
              <a:gdLst/>
              <a:ahLst/>
              <a:cxnLst/>
              <a:rect l="l" t="t" r="r" b="b"/>
              <a:pathLst>
                <a:path w="1196072" h="8236">
                  <a:moveTo>
                    <a:pt x="0" y="0"/>
                  </a:moveTo>
                  <a:lnTo>
                    <a:pt x="1196072" y="0"/>
                  </a:lnTo>
                  <a:lnTo>
                    <a:pt x="1196072" y="8236"/>
                  </a:lnTo>
                  <a:lnTo>
                    <a:pt x="0" y="8236"/>
                  </a:lnTo>
                  <a:close/>
                </a:path>
              </a:pathLst>
            </a:custGeom>
            <a:solidFill>
              <a:srgbClr val="1898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66800" y="989113"/>
            <a:ext cx="166878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19"/>
              </a:lnSpc>
            </a:pPr>
            <a:r>
              <a:rPr lang="en-US" sz="6000" dirty="0">
                <a:solidFill>
                  <a:srgbClr val="004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 for Focus on Data Gaps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4B793B7-7F8C-E371-6E9D-A3192EA5DCDF}"/>
              </a:ext>
            </a:extLst>
          </p:cNvPr>
          <p:cNvSpPr txBox="1">
            <a:spLocks/>
          </p:cNvSpPr>
          <p:nvPr/>
        </p:nvSpPr>
        <p:spPr>
          <a:xfrm>
            <a:off x="762000" y="2761405"/>
            <a:ext cx="16992600" cy="71064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2"/>
                </a:solidFill>
              </a:rPr>
              <a:t>Section 6.2.4 of the 2019 Recycled Water Policy is related to Salt and Nutrient Management Plan (SNMP) monitoring networks.</a:t>
            </a:r>
          </a:p>
          <a:p>
            <a:endParaRPr lang="en-US" sz="3600" dirty="0">
              <a:solidFill>
                <a:schemeClr val="bg2"/>
              </a:solidFill>
            </a:endParaRPr>
          </a:p>
          <a:p>
            <a:r>
              <a:rPr lang="en-US" sz="3600" dirty="0">
                <a:solidFill>
                  <a:schemeClr val="bg2"/>
                </a:solidFill>
              </a:rPr>
              <a:t>The policy states “Each salt and nutrient management plan shall include the following components….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2"/>
                </a:solidFill>
              </a:rPr>
              <a:t>	Sub-Section 6.2.4.1: “A basin- or subbasin-wide monitoring plan that includes an appropriate </a:t>
            </a:r>
            <a:r>
              <a:rPr lang="en-US" sz="3600" b="1" dirty="0">
                <a:solidFill>
                  <a:schemeClr val="bg2"/>
                </a:solidFill>
              </a:rPr>
              <a:t>network of monitoring locations to provide a reasonable, cost-effective means of determining </a:t>
            </a:r>
            <a:r>
              <a:rPr lang="en-US" sz="3600" dirty="0">
                <a:solidFill>
                  <a:schemeClr val="bg2"/>
                </a:solidFill>
              </a:rPr>
              <a:t>whether the concentrations of salts, nutrients, and other constituents of concern as identified in the salt and nutrient management plans are consistent with applicable water quality objectives...” and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2"/>
                </a:solidFill>
              </a:rPr>
              <a:t>	Sub-Section 6.2.4.1.3“The monitoring plan shall identify those stakeholders responsible for conducting, compiling, and reporting the monitoring data.”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29807-D7BA-AE08-3E77-4297CB108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44F783A-B15D-2833-F4D1-67C77F3244BE}"/>
              </a:ext>
            </a:extLst>
          </p:cNvPr>
          <p:cNvGrpSpPr/>
          <p:nvPr/>
        </p:nvGrpSpPr>
        <p:grpSpPr>
          <a:xfrm>
            <a:off x="0" y="2189675"/>
            <a:ext cx="18288000" cy="134425"/>
            <a:chOff x="0" y="0"/>
            <a:chExt cx="1196072" cy="823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5D66FE3-078D-74EA-38F6-5329B376D062}"/>
                </a:ext>
              </a:extLst>
            </p:cNvPr>
            <p:cNvSpPr/>
            <p:nvPr/>
          </p:nvSpPr>
          <p:spPr>
            <a:xfrm>
              <a:off x="0" y="0"/>
              <a:ext cx="1196072" cy="8236"/>
            </a:xfrm>
            <a:custGeom>
              <a:avLst/>
              <a:gdLst/>
              <a:ahLst/>
              <a:cxnLst/>
              <a:rect l="l" t="t" r="r" b="b"/>
              <a:pathLst>
                <a:path w="1196072" h="8236">
                  <a:moveTo>
                    <a:pt x="0" y="0"/>
                  </a:moveTo>
                  <a:lnTo>
                    <a:pt x="1196072" y="0"/>
                  </a:lnTo>
                  <a:lnTo>
                    <a:pt x="1196072" y="8236"/>
                  </a:lnTo>
                  <a:lnTo>
                    <a:pt x="0" y="8236"/>
                  </a:lnTo>
                  <a:close/>
                </a:path>
              </a:pathLst>
            </a:custGeom>
            <a:solidFill>
              <a:srgbClr val="1898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5303276-B2CB-B3D2-8797-80E909F0EF8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2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25B9BB0C-290C-59DC-A168-CAC42F4E9117}"/>
              </a:ext>
            </a:extLst>
          </p:cNvPr>
          <p:cNvSpPr txBox="1"/>
          <p:nvPr/>
        </p:nvSpPr>
        <p:spPr>
          <a:xfrm>
            <a:off x="914400" y="306656"/>
            <a:ext cx="1668780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19"/>
              </a:lnSpc>
            </a:pPr>
            <a:r>
              <a:rPr lang="en-US" sz="6000" dirty="0">
                <a:solidFill>
                  <a:srgbClr val="004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of Potential Data Gaps and This Task Force’s Ambient Water Quality Monitoring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054C83A-0FF2-0717-4311-AA3B8BA3D12D}"/>
              </a:ext>
            </a:extLst>
          </p:cNvPr>
          <p:cNvSpPr txBox="1">
            <a:spLocks/>
          </p:cNvSpPr>
          <p:nvPr/>
        </p:nvSpPr>
        <p:spPr>
          <a:xfrm>
            <a:off x="762000" y="2761405"/>
            <a:ext cx="10363200" cy="710649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2"/>
                </a:solidFill>
              </a:rPr>
              <a:t>To track compliance with the Basin Plan TDS and Nitrate (N) antidegradation objectives, the Basin Plan SNMP includes </a:t>
            </a:r>
            <a:r>
              <a:rPr lang="en-US" sz="3600" u="sng" dirty="0">
                <a:solidFill>
                  <a:schemeClr val="bg2"/>
                </a:solidFill>
              </a:rPr>
              <a:t>monitoring program requirements </a:t>
            </a:r>
            <a:r>
              <a:rPr lang="en-US" sz="3600" dirty="0">
                <a:solidFill>
                  <a:schemeClr val="bg2"/>
                </a:solidFill>
              </a:rPr>
              <a:t>for both surface water and groundwater (</a:t>
            </a:r>
            <a:r>
              <a:rPr lang="en-US" sz="3600" dirty="0" err="1">
                <a:solidFill>
                  <a:schemeClr val="bg2"/>
                </a:solidFill>
              </a:rPr>
              <a:t>gw</a:t>
            </a:r>
            <a:r>
              <a:rPr lang="en-US" sz="3600" dirty="0">
                <a:solidFill>
                  <a:schemeClr val="bg2"/>
                </a:solidFill>
              </a:rPr>
              <a:t>). For </a:t>
            </a:r>
            <a:r>
              <a:rPr lang="en-US" sz="3600" dirty="0" err="1">
                <a:solidFill>
                  <a:schemeClr val="bg2"/>
                </a:solidFill>
              </a:rPr>
              <a:t>gw</a:t>
            </a:r>
            <a:r>
              <a:rPr lang="en-US" sz="3600" dirty="0">
                <a:solidFill>
                  <a:schemeClr val="bg2"/>
                </a:solidFill>
              </a:rPr>
              <a:t>, Basin Plan requires – </a:t>
            </a:r>
          </a:p>
          <a:p>
            <a:pPr marL="742950" lvl="2" indent="-342900"/>
            <a:r>
              <a:rPr lang="en-US" sz="3200" dirty="0">
                <a:solidFill>
                  <a:schemeClr val="bg2"/>
                </a:solidFill>
              </a:rPr>
              <a:t>Periodically recompute current ambient water quality (AWQ) and assimilative capacity for the groundwater management zones (GMZs).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</a:rPr>
              <a:t>AWQ </a:t>
            </a:r>
            <a:r>
              <a:rPr lang="en-US" sz="3600" dirty="0" err="1">
                <a:solidFill>
                  <a:schemeClr val="bg2"/>
                </a:solidFill>
              </a:rPr>
              <a:t>Recomputations</a:t>
            </a:r>
            <a:r>
              <a:rPr lang="en-US" sz="3600" dirty="0">
                <a:solidFill>
                  <a:schemeClr val="bg2"/>
                </a:solidFill>
              </a:rPr>
              <a:t> use </a:t>
            </a:r>
            <a:r>
              <a:rPr lang="en-US" sz="3600" dirty="0" err="1">
                <a:solidFill>
                  <a:schemeClr val="bg2"/>
                </a:solidFill>
              </a:rPr>
              <a:t>gw</a:t>
            </a:r>
            <a:r>
              <a:rPr lang="en-US" sz="3600" dirty="0">
                <a:solidFill>
                  <a:schemeClr val="bg2"/>
                </a:solidFill>
              </a:rPr>
              <a:t> monitoring data over 20-year periods.</a:t>
            </a:r>
          </a:p>
          <a:p>
            <a:pPr marL="742950" lvl="2" indent="-342900"/>
            <a:r>
              <a:rPr lang="en-US" sz="3200" dirty="0">
                <a:solidFill>
                  <a:schemeClr val="bg2"/>
                </a:solidFill>
              </a:rPr>
              <a:t>More difficult to compute AWQ with potential </a:t>
            </a:r>
            <a:r>
              <a:rPr lang="en-US" sz="3200" dirty="0" err="1">
                <a:solidFill>
                  <a:schemeClr val="bg2"/>
                </a:solidFill>
              </a:rPr>
              <a:t>gw</a:t>
            </a:r>
            <a:r>
              <a:rPr lang="en-US" sz="3200" dirty="0">
                <a:solidFill>
                  <a:schemeClr val="bg2"/>
                </a:solidFill>
              </a:rPr>
              <a:t> data gaps.</a:t>
            </a:r>
          </a:p>
          <a:p>
            <a:pPr lvl="2"/>
            <a:endParaRPr lang="en-US" sz="2800" dirty="0">
              <a:solidFill>
                <a:schemeClr val="bg2"/>
              </a:solidFill>
            </a:endParaRPr>
          </a:p>
          <a:p>
            <a:pPr marL="914400" lvl="2" indent="0">
              <a:buNone/>
            </a:pPr>
            <a:endParaRPr lang="en-US" sz="2800" dirty="0">
              <a:solidFill>
                <a:schemeClr val="bg2"/>
              </a:solidFill>
            </a:endParaRPr>
          </a:p>
          <a:p>
            <a:r>
              <a:rPr lang="en-US" sz="3600" dirty="0">
                <a:solidFill>
                  <a:schemeClr val="bg2"/>
                </a:solidFill>
              </a:rPr>
              <a:t>As a reminder, and to relate this regional monitoring effort to dischargers, AWQ helps determine if any new or revised regulatory actions (e.g., revisions to NPDES permits or WDRs) may be necessary.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4EB1BC-D874-13E7-9338-6368E6D15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214824"/>
              </p:ext>
            </p:extLst>
          </p:nvPr>
        </p:nvGraphicFramePr>
        <p:xfrm>
          <a:off x="11430000" y="3190437"/>
          <a:ext cx="6705600" cy="5827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3518">
                  <a:extLst>
                    <a:ext uri="{9D8B030D-6E8A-4147-A177-3AD203B41FA5}">
                      <a16:colId xmlns:a16="http://schemas.microsoft.com/office/drawing/2014/main" val="2113631725"/>
                    </a:ext>
                  </a:extLst>
                </a:gridCol>
                <a:gridCol w="2832082">
                  <a:extLst>
                    <a:ext uri="{9D8B030D-6E8A-4147-A177-3AD203B41FA5}">
                      <a16:colId xmlns:a16="http://schemas.microsoft.com/office/drawing/2014/main" val="1560854622"/>
                    </a:ext>
                  </a:extLst>
                </a:gridCol>
              </a:tblGrid>
              <a:tr h="48490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 dirty="0">
                          <a:effectLst/>
                        </a:rPr>
                        <a:t>Name</a:t>
                      </a:r>
                      <a:endParaRPr lang="en-US" sz="28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 dirty="0">
                          <a:effectLst/>
                        </a:rPr>
                        <a:t>20-Year Period Used</a:t>
                      </a:r>
                      <a:endParaRPr lang="en-US" sz="28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2206994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 dirty="0">
                          <a:effectLst/>
                        </a:rPr>
                        <a:t>Initial Computation</a:t>
                      </a:r>
                      <a:endParaRPr lang="en-US" sz="28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1978 to 1997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3521123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2000 AWQ Recomputation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1981 to 2000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6291703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2003 AWQ Recomputation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1984 to 2003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532089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2006 AWQ Recomputation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1987 to 2006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510408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2009 AWQ Recomputation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1990 to 2009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036793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2012 AWQ Recomputation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1993 to 2012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7378614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2015 AWQ Recomputation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1996 to 2015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4488317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2018 AWQ Recomputation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1999 to 2018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1007766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2021 AWQ (Pilot) Recomputation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2002 to 2021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293295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>
                          <a:effectLst/>
                        </a:rPr>
                        <a:t>2026 AWQ Recomputation (Not Begun)</a:t>
                      </a:r>
                      <a:endParaRPr lang="en-US" sz="28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400" dirty="0">
                          <a:effectLst/>
                        </a:rPr>
                        <a:t>2007 to 2026</a:t>
                      </a:r>
                      <a:endParaRPr lang="en-US" sz="28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25513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6C02A17-3AFC-073B-D584-823DF4BB392A}"/>
              </a:ext>
            </a:extLst>
          </p:cNvPr>
          <p:cNvSpPr txBox="1"/>
          <p:nvPr/>
        </p:nvSpPr>
        <p:spPr>
          <a:xfrm>
            <a:off x="12275023" y="2670251"/>
            <a:ext cx="5242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Task Force AWQ </a:t>
            </a:r>
            <a:r>
              <a:rPr lang="en-US" sz="2400" b="1" dirty="0" err="1"/>
              <a:t>Recomputation</a:t>
            </a:r>
            <a:r>
              <a:rPr lang="en-US" sz="2400" b="1" dirty="0"/>
              <a:t> History</a:t>
            </a:r>
          </a:p>
        </p:txBody>
      </p:sp>
    </p:spTree>
    <p:extLst>
      <p:ext uri="{BB962C8B-B14F-4D97-AF65-F5344CB8AC3E}">
        <p14:creationId xmlns:p14="http://schemas.microsoft.com/office/powerpoint/2010/main" val="111780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A518E8-8796-2161-5538-D975F4593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43093"/>
            <a:ext cx="13182600" cy="10196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59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89675"/>
            <a:ext cx="18288000" cy="134425"/>
            <a:chOff x="0" y="0"/>
            <a:chExt cx="1196072" cy="8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6072" cy="8236"/>
            </a:xfrm>
            <a:custGeom>
              <a:avLst/>
              <a:gdLst/>
              <a:ahLst/>
              <a:cxnLst/>
              <a:rect l="l" t="t" r="r" b="b"/>
              <a:pathLst>
                <a:path w="1196072" h="8236">
                  <a:moveTo>
                    <a:pt x="0" y="0"/>
                  </a:moveTo>
                  <a:lnTo>
                    <a:pt x="1196072" y="0"/>
                  </a:lnTo>
                  <a:lnTo>
                    <a:pt x="1196072" y="8236"/>
                  </a:lnTo>
                  <a:lnTo>
                    <a:pt x="0" y="8236"/>
                  </a:lnTo>
                  <a:close/>
                </a:path>
              </a:pathLst>
            </a:custGeom>
            <a:solidFill>
              <a:srgbClr val="1898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66800" y="989113"/>
            <a:ext cx="142494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19"/>
              </a:lnSpc>
            </a:pPr>
            <a:r>
              <a:rPr lang="en-US" sz="6000" dirty="0">
                <a:solidFill>
                  <a:srgbClr val="004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Development Timeline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4B793B7-7F8C-E371-6E9D-A3192EA5DCDF}"/>
              </a:ext>
            </a:extLst>
          </p:cNvPr>
          <p:cNvSpPr txBox="1">
            <a:spLocks/>
          </p:cNvSpPr>
          <p:nvPr/>
        </p:nvSpPr>
        <p:spPr>
          <a:xfrm>
            <a:off x="724265" y="2882637"/>
            <a:ext cx="10591800" cy="6934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Task Force approved $59K March 2023 contract with West Yost (WY).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SAWPA/WY held meetings with the Regional Board, Task Force members, and other local agencies to discuss monitoring networks in each GMZ in May 2023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Led to table with list of groundwater management zones (GMZs), amount of potential data gaps, and prioritization.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SAWPA/WY met with the Regional Board in July 2023 to review discussions and key considerations for identifying agencies designated for resolving potential data gaps.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2023 Data Gap Framework comment period ended on</a:t>
            </a:r>
            <a:r>
              <a:rPr lang="en-US" sz="3200" dirty="0">
                <a:solidFill>
                  <a:schemeClr val="bg2"/>
                </a:solidFill>
              </a:rPr>
              <a:t> October 13, 2023.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sz="3200" dirty="0">
                <a:solidFill>
                  <a:schemeClr val="bg2"/>
                </a:solidFill>
              </a:rPr>
              <a:t>Framework submitted to Regional Board on October 31, 2023.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76FFFE-F99E-32D7-8389-898F82DEA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3"/>
          <a:stretch/>
        </p:blipFill>
        <p:spPr>
          <a:xfrm rot="5400000">
            <a:off x="11226185" y="3141274"/>
            <a:ext cx="3458072" cy="3242453"/>
          </a:xfrm>
          <a:prstGeom prst="rect">
            <a:avLst/>
          </a:prstGeom>
        </p:spPr>
      </p:pic>
      <p:pic>
        <p:nvPicPr>
          <p:cNvPr id="13" name="Picture 12" descr="A group of people looking at a map&#10;&#10;Description automatically generated">
            <a:extLst>
              <a:ext uri="{FF2B5EF4-FFF2-40B4-BE49-F238E27FC236}">
                <a16:creationId xmlns:a16="http://schemas.microsoft.com/office/drawing/2014/main" id="{79414B59-4175-CF59-F18D-DE4CC80BE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690" y="5953984"/>
            <a:ext cx="3781092" cy="28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2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86667"/>
            <a:ext cx="18288000" cy="108497"/>
            <a:chOff x="0" y="0"/>
            <a:chExt cx="1196072" cy="8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6072" cy="8236"/>
            </a:xfrm>
            <a:custGeom>
              <a:avLst/>
              <a:gdLst/>
              <a:ahLst/>
              <a:cxnLst/>
              <a:rect l="l" t="t" r="r" b="b"/>
              <a:pathLst>
                <a:path w="1196072" h="8236">
                  <a:moveTo>
                    <a:pt x="0" y="0"/>
                  </a:moveTo>
                  <a:lnTo>
                    <a:pt x="1196072" y="0"/>
                  </a:lnTo>
                  <a:lnTo>
                    <a:pt x="1196072" y="8236"/>
                  </a:lnTo>
                  <a:lnTo>
                    <a:pt x="0" y="8236"/>
                  </a:lnTo>
                  <a:close/>
                </a:path>
              </a:pathLst>
            </a:custGeom>
            <a:solidFill>
              <a:srgbClr val="1898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0600" y="224666"/>
            <a:ext cx="16954500" cy="1711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19"/>
              </a:lnSpc>
            </a:pPr>
            <a:r>
              <a:rPr lang="en-US" sz="6000" dirty="0">
                <a:solidFill>
                  <a:srgbClr val="004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for “High Priority” GMZs </a:t>
            </a:r>
          </a:p>
          <a:p>
            <a:pPr>
              <a:lnSpc>
                <a:spcPts val="7019"/>
              </a:lnSpc>
            </a:pPr>
            <a:r>
              <a:rPr lang="en-US" sz="4400" dirty="0">
                <a:solidFill>
                  <a:srgbClr val="004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4400" dirty="0">
                <a:solidFill>
                  <a:schemeClr val="bg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≥</a:t>
            </a:r>
            <a:r>
              <a:rPr lang="en-US" sz="4400" dirty="0">
                <a:solidFill>
                  <a:srgbClr val="004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Potential Gap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56200-A80B-B63C-A2F5-3CC6F07814A4}"/>
              </a:ext>
            </a:extLst>
          </p:cNvPr>
          <p:cNvSpPr txBox="1"/>
          <p:nvPr/>
        </p:nvSpPr>
        <p:spPr>
          <a:xfrm>
            <a:off x="685800" y="3033751"/>
            <a:ext cx="16916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2"/>
                </a:solidFill>
              </a:rPr>
              <a:t>San Jacinto Lower Pressure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2"/>
                </a:solidFill>
              </a:rPr>
              <a:t>Hemet South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2"/>
                </a:solidFill>
              </a:rPr>
              <a:t>Menifee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2"/>
                </a:solidFill>
              </a:rPr>
              <a:t>Beaumont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2"/>
                </a:solidFill>
              </a:rPr>
              <a:t>Riverside-A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2"/>
                </a:solidFill>
              </a:rPr>
              <a:t>Arlington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2"/>
                </a:solidFill>
              </a:rPr>
              <a:t>Cucamonga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2"/>
                </a:solidFill>
              </a:rPr>
              <a:t>Chino-North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2"/>
                </a:solidFill>
              </a:rPr>
              <a:t>Chino-East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2"/>
                </a:solidFill>
              </a:rPr>
              <a:t>Chino-South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2"/>
                </a:solidFill>
              </a:rPr>
              <a:t>Temescal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47DE806-4FD1-74C6-A432-1BC260606E93}"/>
              </a:ext>
            </a:extLst>
          </p:cNvPr>
          <p:cNvGrpSpPr/>
          <p:nvPr/>
        </p:nvGrpSpPr>
        <p:grpSpPr>
          <a:xfrm>
            <a:off x="0" y="2186667"/>
            <a:ext cx="18288000" cy="108497"/>
            <a:chOff x="0" y="0"/>
            <a:chExt cx="1196072" cy="823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EFBBEC4-5B18-11F1-0EFA-09A8C54B4223}"/>
                </a:ext>
              </a:extLst>
            </p:cNvPr>
            <p:cNvSpPr/>
            <p:nvPr/>
          </p:nvSpPr>
          <p:spPr>
            <a:xfrm>
              <a:off x="0" y="0"/>
              <a:ext cx="1196072" cy="8236"/>
            </a:xfrm>
            <a:custGeom>
              <a:avLst/>
              <a:gdLst/>
              <a:ahLst/>
              <a:cxnLst/>
              <a:rect l="l" t="t" r="r" b="b"/>
              <a:pathLst>
                <a:path w="1196072" h="8236">
                  <a:moveTo>
                    <a:pt x="0" y="0"/>
                  </a:moveTo>
                  <a:lnTo>
                    <a:pt x="1196072" y="0"/>
                  </a:lnTo>
                  <a:lnTo>
                    <a:pt x="1196072" y="8236"/>
                  </a:lnTo>
                  <a:lnTo>
                    <a:pt x="0" y="8236"/>
                  </a:lnTo>
                  <a:close/>
                </a:path>
              </a:pathLst>
            </a:custGeom>
            <a:solidFill>
              <a:srgbClr val="1898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F2EA36E-6971-3B53-0DDF-061BAD11A4D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2"/>
                </a:lnSpc>
              </a:pPr>
              <a:endParaRPr/>
            </a:p>
          </p:txBody>
        </p:sp>
      </p:grpSp>
      <p:sp>
        <p:nvSpPr>
          <p:cNvPr id="5" name="TextBox 6">
            <a:extLst>
              <a:ext uri="{FF2B5EF4-FFF2-40B4-BE49-F238E27FC236}">
                <a16:creationId xmlns:a16="http://schemas.microsoft.com/office/drawing/2014/main" id="{1D7C6035-A4AE-D160-0D5F-0FBE0C1BD750}"/>
              </a:ext>
            </a:extLst>
          </p:cNvPr>
          <p:cNvSpPr txBox="1"/>
          <p:nvPr/>
        </p:nvSpPr>
        <p:spPr>
          <a:xfrm>
            <a:off x="1066800" y="870690"/>
            <a:ext cx="169545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19"/>
              </a:lnSpc>
            </a:pPr>
            <a:r>
              <a:rPr lang="en-US" sz="6000" dirty="0">
                <a:solidFill>
                  <a:srgbClr val="004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for “High Priority” With </a:t>
            </a:r>
            <a:r>
              <a:rPr lang="en-US" sz="6000" dirty="0">
                <a:solidFill>
                  <a:schemeClr val="bg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≥</a:t>
            </a:r>
            <a:r>
              <a:rPr lang="en-US" sz="6000" dirty="0">
                <a:solidFill>
                  <a:srgbClr val="004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Potential Gap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EE507-C8CB-64B6-DAC7-B4157008C432}"/>
              </a:ext>
            </a:extLst>
          </p:cNvPr>
          <p:cNvSpPr txBox="1"/>
          <p:nvPr/>
        </p:nvSpPr>
        <p:spPr>
          <a:xfrm>
            <a:off x="685800" y="3033751"/>
            <a:ext cx="16916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various approaches being employed by GMZs include - </a:t>
            </a:r>
          </a:p>
          <a:p>
            <a:endParaRPr lang="en-US" sz="3600" dirty="0">
              <a:solidFill>
                <a:schemeClr val="bg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</a:rPr>
              <a:t>Hiring consultants to assist in reviewing available data and the possibility of locating additional wells.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</a:rPr>
              <a:t>Meeting with Santa Ana Board and preparing a TM summarizing the proposed approach (utilizing existing monitoring wells).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</a:rPr>
              <a:t>Coordinating with non-Task Force members on their existing wells.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</a:rPr>
              <a:t>Determining if existing wells for groundwater levels can be altered for sampling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</a:rPr>
              <a:t>Developing an approach in tandem with a monitoring work plan (which is drafted for the GMZ’s individual SNMP).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2"/>
                </a:solidFill>
              </a:rPr>
              <a:t>Evaluating whether older unused monitoring wells can be repurposed.</a:t>
            </a:r>
          </a:p>
        </p:txBody>
      </p:sp>
    </p:spTree>
    <p:extLst>
      <p:ext uri="{BB962C8B-B14F-4D97-AF65-F5344CB8AC3E}">
        <p14:creationId xmlns:p14="http://schemas.microsoft.com/office/powerpoint/2010/main" val="91916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E2F4F0D-28C4-DBD6-48D1-403A22944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827847"/>
              </p:ext>
            </p:extLst>
          </p:nvPr>
        </p:nvGraphicFramePr>
        <p:xfrm>
          <a:off x="838200" y="2650281"/>
          <a:ext cx="16306800" cy="1864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0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0779">
                <a:tc>
                  <a:txBody>
                    <a:bodyPr/>
                    <a:lstStyle/>
                    <a:p>
                      <a:r>
                        <a:rPr lang="en-US" sz="2400" dirty="0"/>
                        <a:t>Ambient Water Quality (AWQ) </a:t>
                      </a:r>
                      <a:r>
                        <a:rPr lang="en-US" sz="2400" dirty="0" err="1"/>
                        <a:t>Recomputation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Recomputation</a:t>
                      </a:r>
                      <a:r>
                        <a:rPr lang="en-US" sz="2400" dirty="0"/>
                        <a:t>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Deadline to Finish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471">
                <a:tc>
                  <a:txBody>
                    <a:bodyPr/>
                    <a:lstStyle/>
                    <a:p>
                      <a:r>
                        <a:rPr lang="en-US" sz="2400" dirty="0"/>
                        <a:t>2021 AWQ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2002-2021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Oct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03">
                <a:tc gridSpan="2">
                  <a:txBody>
                    <a:bodyPr/>
                    <a:lstStyle/>
                    <a:p>
                      <a:r>
                        <a:rPr lang="en-US" sz="2400" b="1" dirty="0"/>
                        <a:t>Assess and Plan for Potential Data Gaps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Dec 2025*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58E5570-2064-16E8-EC6E-A6DFCA5CAECF}"/>
              </a:ext>
            </a:extLst>
          </p:cNvPr>
          <p:cNvSpPr txBox="1">
            <a:spLocks/>
          </p:cNvSpPr>
          <p:nvPr/>
        </p:nvSpPr>
        <p:spPr>
          <a:xfrm>
            <a:off x="685800" y="5132766"/>
            <a:ext cx="17249361" cy="143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2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2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2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2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28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2"/>
                </a:solidFill>
              </a:rPr>
              <a:t>October 2023 – Final TM on Potential Data Gaps Analysis and Framework to Address Data</a:t>
            </a:r>
          </a:p>
          <a:p>
            <a:r>
              <a:rPr lang="en-US" sz="2800" dirty="0">
                <a:solidFill>
                  <a:schemeClr val="bg2"/>
                </a:solidFill>
              </a:rPr>
              <a:t>By December 31, 2025 – 11 GMZs follow steps in </a:t>
            </a:r>
            <a:r>
              <a:rPr lang="en-US" sz="2800" b="1" dirty="0">
                <a:solidFill>
                  <a:schemeClr val="bg2"/>
                </a:solidFill>
              </a:rPr>
              <a:t>the Framework </a:t>
            </a:r>
            <a:r>
              <a:rPr lang="en-US" sz="2800" dirty="0">
                <a:solidFill>
                  <a:schemeClr val="bg2"/>
                </a:solidFill>
              </a:rPr>
              <a:t>(i.e. Section 3.4)</a:t>
            </a:r>
          </a:p>
          <a:p>
            <a:endParaRPr lang="en-US" sz="2800" dirty="0"/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C0928374-4548-5FC8-4249-0A55DCCDDD26}"/>
              </a:ext>
            </a:extLst>
          </p:cNvPr>
          <p:cNvGrpSpPr/>
          <p:nvPr/>
        </p:nvGrpSpPr>
        <p:grpSpPr>
          <a:xfrm>
            <a:off x="0" y="2189675"/>
            <a:ext cx="18288000" cy="134425"/>
            <a:chOff x="0" y="0"/>
            <a:chExt cx="1196072" cy="8236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65A85F19-C7D5-8CCD-CFC5-B8FFE7A8B6EE}"/>
                </a:ext>
              </a:extLst>
            </p:cNvPr>
            <p:cNvSpPr/>
            <p:nvPr/>
          </p:nvSpPr>
          <p:spPr>
            <a:xfrm>
              <a:off x="0" y="0"/>
              <a:ext cx="1196072" cy="8236"/>
            </a:xfrm>
            <a:custGeom>
              <a:avLst/>
              <a:gdLst/>
              <a:ahLst/>
              <a:cxnLst/>
              <a:rect l="l" t="t" r="r" b="b"/>
              <a:pathLst>
                <a:path w="1196072" h="8236">
                  <a:moveTo>
                    <a:pt x="0" y="0"/>
                  </a:moveTo>
                  <a:lnTo>
                    <a:pt x="1196072" y="0"/>
                  </a:lnTo>
                  <a:lnTo>
                    <a:pt x="1196072" y="8236"/>
                  </a:lnTo>
                  <a:lnTo>
                    <a:pt x="0" y="8236"/>
                  </a:lnTo>
                  <a:close/>
                </a:path>
              </a:pathLst>
            </a:custGeom>
            <a:solidFill>
              <a:srgbClr val="1898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FB0718CD-F5FF-1372-13B6-8AA84574CB4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2"/>
                </a:lnSpc>
              </a:pPr>
              <a:endParaRPr/>
            </a:p>
          </p:txBody>
        </p:sp>
      </p:grpSp>
      <p:sp>
        <p:nvSpPr>
          <p:cNvPr id="12" name="TextBox 6">
            <a:extLst>
              <a:ext uri="{FF2B5EF4-FFF2-40B4-BE49-F238E27FC236}">
                <a16:creationId xmlns:a16="http://schemas.microsoft.com/office/drawing/2014/main" id="{4B56D1C3-75B0-5129-97D9-C9B919ACD7FE}"/>
              </a:ext>
            </a:extLst>
          </p:cNvPr>
          <p:cNvSpPr txBox="1"/>
          <p:nvPr/>
        </p:nvSpPr>
        <p:spPr>
          <a:xfrm>
            <a:off x="1066800" y="989113"/>
            <a:ext cx="142494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19"/>
              </a:lnSpc>
            </a:pPr>
            <a:r>
              <a:rPr lang="en-US" sz="6000" dirty="0">
                <a:solidFill>
                  <a:srgbClr val="004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Gap-Related Schedule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WPA Colors">
      <a:dk1>
        <a:sysClr val="windowText" lastClr="000000"/>
      </a:dk1>
      <a:lt1>
        <a:sysClr val="window" lastClr="FFFFFF"/>
      </a:lt1>
      <a:dk2>
        <a:srgbClr val="18988B"/>
      </a:dk2>
      <a:lt2>
        <a:srgbClr val="004E99"/>
      </a:lt2>
      <a:accent1>
        <a:srgbClr val="23517E"/>
      </a:accent1>
      <a:accent2>
        <a:srgbClr val="F9A850"/>
      </a:accent2>
      <a:accent3>
        <a:srgbClr val="F78D2E"/>
      </a:accent3>
      <a:accent4>
        <a:srgbClr val="3AB984"/>
      </a:accent4>
      <a:accent5>
        <a:srgbClr val="01559F"/>
      </a:accent5>
      <a:accent6>
        <a:srgbClr val="44C0BD"/>
      </a:accent6>
      <a:hlink>
        <a:srgbClr val="E6E7E8"/>
      </a:hlink>
      <a:folHlink>
        <a:srgbClr val="3990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SAWPA v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2B89"/>
      </a:accent1>
      <a:accent2>
        <a:srgbClr val="007E70"/>
      </a:accent2>
      <a:accent3>
        <a:srgbClr val="419C92"/>
      </a:accent3>
      <a:accent4>
        <a:srgbClr val="5B9BD5"/>
      </a:accent4>
      <a:accent5>
        <a:srgbClr val="0E2B89"/>
      </a:accent5>
      <a:accent6>
        <a:srgbClr val="007E70"/>
      </a:accent6>
      <a:hlink>
        <a:srgbClr val="419C92"/>
      </a:hlink>
      <a:folHlink>
        <a:srgbClr val="5B9B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765</Words>
  <Application>Microsoft Office PowerPoint</Application>
  <PresentationFormat>Custom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CG Times</vt:lpstr>
      <vt:lpstr>Aptos</vt:lpstr>
      <vt:lpstr>Open Sans Semi-Bold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Pitch Deck Business Presentation</dc:title>
  <dc:creator>Melissa Bustamonte</dc:creator>
  <cp:lastModifiedBy>Ian Achimore</cp:lastModifiedBy>
  <cp:revision>68</cp:revision>
  <cp:lastPrinted>2025-07-17T18:32:21Z</cp:lastPrinted>
  <dcterms:created xsi:type="dcterms:W3CDTF">2006-08-16T00:00:00Z</dcterms:created>
  <dcterms:modified xsi:type="dcterms:W3CDTF">2025-07-25T20:15:49Z</dcterms:modified>
  <dc:identifier>DAFo76mZCAc</dc:identifier>
</cp:coreProperties>
</file>