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0"/>
  </p:notesMasterIdLst>
  <p:handoutMasterIdLst>
    <p:handoutMasterId r:id="rId31"/>
  </p:handoutMasterIdLst>
  <p:sldIdLst>
    <p:sldId id="271" r:id="rId3"/>
    <p:sldId id="417" r:id="rId4"/>
    <p:sldId id="418" r:id="rId5"/>
    <p:sldId id="257" r:id="rId6"/>
    <p:sldId id="305" r:id="rId7"/>
    <p:sldId id="388" r:id="rId8"/>
    <p:sldId id="360" r:id="rId9"/>
    <p:sldId id="387" r:id="rId10"/>
    <p:sldId id="386" r:id="rId11"/>
    <p:sldId id="419" r:id="rId12"/>
    <p:sldId id="408" r:id="rId13"/>
    <p:sldId id="414" r:id="rId14"/>
    <p:sldId id="412" r:id="rId15"/>
    <p:sldId id="413" r:id="rId16"/>
    <p:sldId id="416" r:id="rId17"/>
    <p:sldId id="260" r:id="rId18"/>
    <p:sldId id="261" r:id="rId19"/>
    <p:sldId id="320" r:id="rId20"/>
    <p:sldId id="303" r:id="rId21"/>
    <p:sldId id="264" r:id="rId22"/>
    <p:sldId id="425" r:id="rId23"/>
    <p:sldId id="426" r:id="rId24"/>
    <p:sldId id="394" r:id="rId25"/>
    <p:sldId id="392" r:id="rId26"/>
    <p:sldId id="266" r:id="rId27"/>
    <p:sldId id="424" r:id="rId28"/>
    <p:sldId id="321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2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0" autoAdjust="0"/>
    <p:restoredTop sz="93154" autoAdjust="0"/>
  </p:normalViewPr>
  <p:slideViewPr>
    <p:cSldViewPr snapToGrid="0" showGuides="1">
      <p:cViewPr varScale="1">
        <p:scale>
          <a:sx n="89" d="100"/>
          <a:sy n="89" d="100"/>
        </p:scale>
        <p:origin x="-1050" y="-90"/>
      </p:cViewPr>
      <p:guideLst>
        <p:guide orient="horz" pos="3624"/>
        <p:guide orient="horz" pos="25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38710545797161"/>
          <c:y val="3.847306320752459E-2"/>
          <c:w val="0.61036418371026313"/>
          <c:h val="0.83080072437753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Ecosystem Enhance
&amp; Water Quality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Alt. C</c:v>
                </c:pt>
                <c:pt idx="1">
                  <c:v>Alt. D</c:v>
                </c:pt>
                <c:pt idx="2">
                  <c:v>Alt. E</c:v>
                </c:pt>
                <c:pt idx="3">
                  <c:v>Alt. E (Max Bond)</c:v>
                </c:pt>
              </c:strCache>
            </c:strRef>
          </c:cat>
          <c:val>
            <c:numRef>
              <c:f>Sheet1!$B$2:$E$2</c:f>
              <c:numCache>
                <c:formatCode>"$"#,##0.00</c:formatCode>
                <c:ptCount val="4"/>
                <c:pt idx="0">
                  <c:v>187.7</c:v>
                </c:pt>
                <c:pt idx="1">
                  <c:v>181.4</c:v>
                </c:pt>
                <c:pt idx="2">
                  <c:v>199</c:v>
                </c:pt>
                <c:pt idx="3">
                  <c:v>162.80000000000001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E9-4E31-A7C5-D389AAE7CF8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Cold Water Pool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Alt. C</c:v>
                </c:pt>
                <c:pt idx="1">
                  <c:v>Alt. D</c:v>
                </c:pt>
                <c:pt idx="2">
                  <c:v>Alt. E</c:v>
                </c:pt>
                <c:pt idx="3">
                  <c:v>Alt. E (Max Bond)</c:v>
                </c:pt>
              </c:strCache>
            </c:strRef>
          </c:cat>
          <c:val>
            <c:numRef>
              <c:f>Sheet1!$B$3:$E$3</c:f>
              <c:numCache>
                <c:formatCode>"$"#,##0.00</c:formatCode>
                <c:ptCount val="4"/>
                <c:pt idx="0">
                  <c:v>31.9</c:v>
                </c:pt>
                <c:pt idx="1">
                  <c:v>29.1</c:v>
                </c:pt>
                <c:pt idx="2">
                  <c:v>31.9</c:v>
                </c:pt>
                <c:pt idx="3">
                  <c:v>31.9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E9-4E31-A7C5-D389AAE7CF8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Emergency Operations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5384874212135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BE9-4E31-A7C5-D389AAE7CF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Alt. C</c:v>
                </c:pt>
                <c:pt idx="1">
                  <c:v>Alt. D</c:v>
                </c:pt>
                <c:pt idx="2">
                  <c:v>Alt. E</c:v>
                </c:pt>
                <c:pt idx="3">
                  <c:v>Alt. E (Max Bond)</c:v>
                </c:pt>
              </c:strCache>
            </c:strRef>
          </c:cat>
          <c:val>
            <c:numRef>
              <c:f>Sheet1!$B$4:$E$4</c:f>
              <c:numCache>
                <c:formatCode>"$"#,##0.00</c:formatCode>
                <c:ptCount val="4"/>
                <c:pt idx="0">
                  <c:v>30.1</c:v>
                </c:pt>
                <c:pt idx="1">
                  <c:v>23.5</c:v>
                </c:pt>
                <c:pt idx="2">
                  <c:v>27</c:v>
                </c:pt>
                <c:pt idx="3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BE9-4E31-A7C5-D389AAE7CF8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Recreation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Alt. C</c:v>
                </c:pt>
                <c:pt idx="1">
                  <c:v>Alt. D</c:v>
                </c:pt>
                <c:pt idx="2">
                  <c:v>Alt. E</c:v>
                </c:pt>
                <c:pt idx="3">
                  <c:v>Alt. E (Max Bond)</c:v>
                </c:pt>
              </c:strCache>
            </c:strRef>
          </c:cat>
          <c:val>
            <c:numRef>
              <c:f>Sheet1!$B$5:$E$5</c:f>
              <c:numCache>
                <c:formatCode>"$"#,##0.00</c:formatCode>
                <c:ptCount val="4"/>
                <c:pt idx="0">
                  <c:v>2.5</c:v>
                </c:pt>
                <c:pt idx="1">
                  <c:v>2.5</c:v>
                </c:pt>
                <c:pt idx="2">
                  <c:v>2.4</c:v>
                </c:pt>
                <c:pt idx="3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BE9-4E31-A7C5-D389AAE7CF8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Flood Damage 
Reduction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302508113003446E-3"/>
                  <c:y val="-1.4758793448691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BE9-4E31-A7C5-D389AAE7CF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954558795166579E-3"/>
                  <c:y val="-1.5178421846205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BE9-4E31-A7C5-D389AAE7CF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8811159243392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BE9-4E31-A7C5-D389AAE7CF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896337425906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BE9-4E31-A7C5-D389AAE7CF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Alt. C</c:v>
                </c:pt>
                <c:pt idx="1">
                  <c:v>Alt. D</c:v>
                </c:pt>
                <c:pt idx="2">
                  <c:v>Alt. E</c:v>
                </c:pt>
                <c:pt idx="3">
                  <c:v>Alt. E (Max Bond)</c:v>
                </c:pt>
              </c:strCache>
            </c:strRef>
          </c:cat>
          <c:val>
            <c:numRef>
              <c:f>Sheet1!$B$6:$E$6</c:f>
              <c:numCache>
                <c:formatCode>"$"#,##0.00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BE9-4E31-A7C5-D389AAE7C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64272768"/>
        <c:axId val="464303232"/>
      </c:barChart>
      <c:lineChart>
        <c:grouping val="standard"/>
        <c:varyColors val="0"/>
        <c:ser>
          <c:idx val="5"/>
          <c:order val="5"/>
          <c:tx>
            <c:strRef>
              <c:f>Sheet1!$A$7</c:f>
              <c:strCache>
                <c:ptCount val="1"/>
                <c:pt idx="0">
                  <c:v>TOTAL ANNUAL PUBLIC BENEFITS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Alt. C</c:v>
                </c:pt>
                <c:pt idx="1">
                  <c:v>Alt. D</c:v>
                </c:pt>
                <c:pt idx="2">
                  <c:v>Alt. E</c:v>
                </c:pt>
                <c:pt idx="3">
                  <c:v>Alt. E (Max Bond)</c:v>
                </c:pt>
              </c:strCache>
            </c:strRef>
          </c:cat>
          <c:val>
            <c:numRef>
              <c:f>Sheet1!$B$7:$E$7</c:f>
              <c:numCache>
                <c:formatCode>"$"#,##0.00</c:formatCode>
                <c:ptCount val="4"/>
                <c:pt idx="0">
                  <c:v>252.4</c:v>
                </c:pt>
                <c:pt idx="1">
                  <c:v>236.7</c:v>
                </c:pt>
                <c:pt idx="2">
                  <c:v>260.5</c:v>
                </c:pt>
                <c:pt idx="3">
                  <c:v>224.3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6BE9-4E31-A7C5-D389AAE7C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272768"/>
        <c:axId val="464303232"/>
      </c:lineChart>
      <c:catAx>
        <c:axId val="464272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4303232"/>
        <c:crosses val="autoZero"/>
        <c:auto val="1"/>
        <c:lblAlgn val="ctr"/>
        <c:lblOffset val="100"/>
        <c:noMultiLvlLbl val="0"/>
      </c:catAx>
      <c:valAx>
        <c:axId val="464303232"/>
        <c:scaling>
          <c:orientation val="minMax"/>
          <c:max val="27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Annual Public Benefit ($million/yr)</a:t>
                </a:r>
              </a:p>
            </c:rich>
          </c:tx>
          <c:layout>
            <c:manualLayout>
              <c:xMode val="edge"/>
              <c:yMode val="edge"/>
              <c:x val="2.2420848693675804E-2"/>
              <c:y val="0.31244749213014578"/>
            </c:manualLayout>
          </c:layout>
          <c:overlay val="0"/>
        </c:title>
        <c:numFmt formatCode="&quot;$&quot;#,##0.00" sourceLinked="1"/>
        <c:majorTickMark val="out"/>
        <c:minorTickMark val="none"/>
        <c:tickLblPos val="nextTo"/>
        <c:crossAx val="464272768"/>
        <c:crosses val="autoZero"/>
        <c:crossBetween val="between"/>
        <c:majorUnit val="50"/>
      </c:valAx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78385516506922259"/>
          <c:y val="0.3987523551722692"/>
          <c:w val="0.20336528221512248"/>
          <c:h val="0.4068790551258526"/>
        </c:manualLayout>
      </c:layout>
      <c:overlay val="1"/>
    </c:legend>
    <c:plotVisOnly val="1"/>
    <c:dispBlanksAs val="gap"/>
    <c:showDLblsOverMax val="0"/>
  </c:chart>
  <c:spPr>
    <a:solidFill>
      <a:schemeClr val="lt1"/>
    </a:solidFill>
    <a:ln w="317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209" y="0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r">
              <a:defRPr sz="1200"/>
            </a:lvl1pPr>
          </a:lstStyle>
          <a:p>
            <a:fld id="{5CDB1FE3-303D-407B-81BA-376636FF236E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653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209" y="9120653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r">
              <a:defRPr sz="1200"/>
            </a:lvl1pPr>
          </a:lstStyle>
          <a:p>
            <a:fld id="{54E857DD-01D0-4E33-B481-C96B4510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19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AA2110B2-F308-4C00-8CF0-E0F9A72E9455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9DEB04AA-3AE8-40F8-A767-02E2502C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8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4AA-3AE8-40F8-A767-02E2502C48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1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4AA-3AE8-40F8-A767-02E2502C48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62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B04AA-3AE8-40F8-A767-02E2502C48D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9178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B04AA-3AE8-40F8-A767-02E2502C48D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3268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B04AA-3AE8-40F8-A767-02E2502C48D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1255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4AA-3AE8-40F8-A767-02E2502C48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97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4AA-3AE8-40F8-A767-02E2502C48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97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4AA-3AE8-40F8-A767-02E2502C48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8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4AA-3AE8-40F8-A767-02E2502C48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33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4AA-3AE8-40F8-A767-02E2502C48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0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B04AA-3AE8-40F8-A767-02E2502C48D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700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B04AA-3AE8-40F8-A767-02E2502C48D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21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759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B04AA-3AE8-40F8-A767-02E2502C48DF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759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1320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Animation: 1-click</a:t>
            </a:r>
            <a:r>
              <a:rPr lang="en-US" baseline="0" dirty="0"/>
              <a:t> to fill in phases 2 through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B04AA-3AE8-40F8-A767-02E2502C48D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9822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4AA-3AE8-40F8-A767-02E2502C48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4AA-3AE8-40F8-A767-02E2502C48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65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B04AA-3AE8-40F8-A767-02E2502C48D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99410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4AA-3AE8-40F8-A767-02E2502C48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3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B04AA-3AE8-40F8-A767-02E2502C48D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07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4AA-3AE8-40F8-A767-02E2502C48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4AA-3AE8-40F8-A767-02E2502C48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6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4AA-3AE8-40F8-A767-02E2502C48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6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4AA-3AE8-40F8-A767-02E2502C48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2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4AA-3AE8-40F8-A767-02E2502C48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3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4AA-3AE8-40F8-A767-02E2502C48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7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8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1CB3-3F7F-4DFC-AD6B-8BE54C3F7750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2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3E5C-F7EC-4B74-B53D-AF876B2B37D3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4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18B3-CC21-4CD5-B006-9B237ED2E6BD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BC29-2B58-423E-8DC1-D80DD701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3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18B3-CC21-4CD5-B006-9B237ED2E6BD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BC29-2B58-423E-8DC1-D80DD701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02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18B3-CC21-4CD5-B006-9B237ED2E6BD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BC29-2B58-423E-8DC1-D80DD701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33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18B3-CC21-4CD5-B006-9B237ED2E6BD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BC29-2B58-423E-8DC1-D80DD701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07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18B3-CC21-4CD5-B006-9B237ED2E6BD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BC29-2B58-423E-8DC1-D80DD701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71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18B3-CC21-4CD5-B006-9B237ED2E6BD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BC29-2B58-423E-8DC1-D80DD701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14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18B3-CC21-4CD5-B006-9B237ED2E6BD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BC29-2B58-423E-8DC1-D80DD701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86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18B3-CC21-4CD5-B006-9B237ED2E6BD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BC29-2B58-423E-8DC1-D80DD701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6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F432-F9AC-4B5F-91EB-2A0E4DC6CAD3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5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18B3-CC21-4CD5-B006-9B237ED2E6BD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BC29-2B58-423E-8DC1-D80DD701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44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18B3-CC21-4CD5-B006-9B237ED2E6BD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BC29-2B58-423E-8DC1-D80DD701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47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18B3-CC21-4CD5-B006-9B237ED2E6BD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BC29-2B58-423E-8DC1-D80DD701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29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E942-7BA8-4900-A56A-CD32EFB254FD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7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61EE-E322-42FE-9463-5528F7DB161C}" type="datetime1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8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0181-3CF1-4EC0-A84A-48215ADA47E8}" type="datetime1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0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D50C-FC27-474B-9441-EADB552B14D9}" type="datetime1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1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3C00-E9E3-4F0E-ACCA-1C3D835B184D}" type="datetime1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CA3-5E70-4538-B399-E89C9D6E30DA}" type="datetime1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6039-DC20-4F54-818A-BDB88F0C3B7D}" type="datetime1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7D01-DE2F-4CA8-99B0-ACACA0AD02BD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4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E18B3-CC21-4CD5-B006-9B237ED2E6BD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4BC29-2B58-423E-8DC1-D80DD701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5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0.jpe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solidFill>
            <a:schemeClr val="accent6">
              <a:lumMod val="50000"/>
              <a:alpha val="20000"/>
            </a:schemeClr>
          </a:solidFill>
        </p:spPr>
        <p:txBody>
          <a:bodyPr/>
          <a:lstStyle/>
          <a:p>
            <a:pPr marL="342900" algn="l">
              <a:tabLst>
                <a:tab pos="1028700" algn="r"/>
              </a:tabLst>
            </a:pPr>
            <a:r>
              <a:rPr lang="en-US" sz="10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lang="en-US" sz="1000" spc="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algn="l">
                <a:tabLst>
                  <a:tab pos="1028700" algn="r"/>
                </a:tabLst>
              </a:pPr>
              <a:t>1</a:t>
            </a:fld>
            <a:endParaRPr lang="en-US" sz="1000" spc="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807" y="6469956"/>
            <a:ext cx="3208326" cy="388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endParaRPr lang="en-US" sz="1000" spc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" y="0"/>
            <a:ext cx="896112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Sites Reservoir Project:</a:t>
            </a:r>
          </a:p>
          <a:p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Supply Investment Overview</a:t>
            </a:r>
          </a:p>
        </p:txBody>
      </p:sp>
    </p:spTree>
    <p:extLst>
      <p:ext uri="{BB962C8B-B14F-4D97-AF65-F5344CB8AC3E}">
        <p14:creationId xmlns:p14="http://schemas.microsoft.com/office/powerpoint/2010/main" val="26063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952337" y="6248160"/>
          <a:ext cx="5189286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449281">
                  <a:extLst>
                    <a:ext uri="{9D8B030D-6E8A-4147-A177-3AD203B41FA5}">
                      <a16:colId xmlns="" xmlns:a16="http://schemas.microsoft.com/office/drawing/2014/main" val="2786188364"/>
                    </a:ext>
                  </a:extLst>
                </a:gridCol>
                <a:gridCol w="2980335">
                  <a:extLst>
                    <a:ext uri="{9D8B030D-6E8A-4147-A177-3AD203B41FA5}">
                      <a16:colId xmlns="" xmlns:a16="http://schemas.microsoft.com/office/drawing/2014/main" val="3334843498"/>
                    </a:ext>
                  </a:extLst>
                </a:gridCol>
                <a:gridCol w="518319">
                  <a:extLst>
                    <a:ext uri="{9D8B030D-6E8A-4147-A177-3AD203B41FA5}">
                      <a16:colId xmlns="" xmlns:a16="http://schemas.microsoft.com/office/drawing/2014/main" val="1507326139"/>
                    </a:ext>
                  </a:extLst>
                </a:gridCol>
                <a:gridCol w="405537">
                  <a:extLst>
                    <a:ext uri="{9D8B030D-6E8A-4147-A177-3AD203B41FA5}">
                      <a16:colId xmlns="" xmlns:a16="http://schemas.microsoft.com/office/drawing/2014/main" val="1591925639"/>
                    </a:ext>
                  </a:extLst>
                </a:gridCol>
                <a:gridCol w="280757">
                  <a:extLst>
                    <a:ext uri="{9D8B030D-6E8A-4147-A177-3AD203B41FA5}">
                      <a16:colId xmlns="" xmlns:a16="http://schemas.microsoft.com/office/drawing/2014/main" val="609876929"/>
                    </a:ext>
                  </a:extLst>
                </a:gridCol>
                <a:gridCol w="555057">
                  <a:extLst>
                    <a:ext uri="{9D8B030D-6E8A-4147-A177-3AD203B41FA5}">
                      <a16:colId xmlns="" xmlns:a16="http://schemas.microsoft.com/office/drawing/2014/main" val="525295032"/>
                    </a:ext>
                  </a:extLst>
                </a:gridCol>
              </a:tblGrid>
              <a:tr h="134937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600" dirty="0">
                          <a:solidFill>
                            <a:srgbClr val="80808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Status: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  <a:tab pos="5486400" algn="r"/>
                        </a:tabLst>
                      </a:pPr>
                      <a:r>
                        <a:rPr lang="en-US" sz="800" spc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Conceptual</a:t>
                      </a: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  <a:tab pos="2720340" algn="r"/>
                          <a:tab pos="2743200" algn="ctr"/>
                          <a:tab pos="5486400" algn="r"/>
                        </a:tabLst>
                      </a:pPr>
                      <a:r>
                        <a:rPr lang="en-US" sz="600" dirty="0">
                          <a:solidFill>
                            <a:srgbClr val="80808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Version: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9845" marR="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800" spc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096525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600" dirty="0">
                          <a:solidFill>
                            <a:srgbClr val="80808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Purpose: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  <a:tab pos="5486400" algn="r"/>
                        </a:tabLst>
                        <a:defRPr/>
                      </a:pPr>
                      <a:r>
                        <a:rPr lang="en-US" sz="800" spc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Prepare by Sites to facilitate communications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  <a:tab pos="388620" algn="l"/>
                          <a:tab pos="2720340" algn="r"/>
                          <a:tab pos="2743200" algn="ctr"/>
                          <a:tab pos="5486400" algn="r"/>
                        </a:tabLst>
                      </a:pPr>
                      <a:r>
                        <a:rPr lang="en-US" sz="600" dirty="0">
                          <a:solidFill>
                            <a:srgbClr val="80808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Date: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800" spc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2016 April 27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936906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600" dirty="0">
                          <a:solidFill>
                            <a:srgbClr val="80808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Caveat 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  <a:tab pos="5486400" algn="r"/>
                        </a:tabLst>
                      </a:pPr>
                      <a:r>
                        <a:rPr lang="en-US" sz="800" spc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Working Draft, Subject to change</a:t>
                      </a: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  <a:tab pos="388620" algn="l"/>
                          <a:tab pos="2720340" algn="r"/>
                          <a:tab pos="2743200" algn="ctr"/>
                          <a:tab pos="5486400" algn="r"/>
                        </a:tabLst>
                      </a:pPr>
                      <a:r>
                        <a:rPr lang="en-US" sz="600" dirty="0">
                          <a:solidFill>
                            <a:srgbClr val="80808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Ref/File #: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71500" algn="dec"/>
                          <a:tab pos="2743200" algn="ctr"/>
                          <a:tab pos="5486400" algn="r"/>
                          <a:tab pos="2743200" algn="ctr"/>
                          <a:tab pos="5486400" algn="r"/>
                        </a:tabLst>
                      </a:pPr>
                      <a:r>
                        <a:rPr lang="en-US" sz="800" spc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P31.	12.235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0493737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600" dirty="0">
                          <a:solidFill>
                            <a:srgbClr val="80808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Caveat 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  <a:tab pos="5486400" algn="r"/>
                        </a:tabLst>
                      </a:pPr>
                      <a:r>
                        <a:rPr lang="en-US" sz="800" spc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  <a:tab pos="2720340" algn="r"/>
                          <a:tab pos="2743200" algn="ctr"/>
                          <a:tab pos="5486400" algn="r"/>
                        </a:tabLst>
                      </a:pPr>
                      <a:r>
                        <a:rPr lang="en-US" sz="600" dirty="0">
                          <a:solidFill>
                            <a:srgbClr val="80808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Page: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fld id="{3882504B-716A-4AD9-A0A0-2672AEA4B115}" type="slidenum">
                        <a:rPr kumimoji="0" lang="en-US" sz="800" b="0" i="0" u="none" strike="noStrike" kern="0" cap="none" spc="10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pPr marL="0" marR="0" algn="r">
                          <a:lnSpc>
                            <a:spcPct val="125000"/>
                          </a:lnSpc>
                          <a:spcBef>
                            <a:spcPts val="100"/>
                          </a:spcBef>
                          <a:spcAft>
                            <a:spcPts val="100"/>
                          </a:spcAft>
                          <a:tabLst>
                            <a:tab pos="2743200" algn="ctr"/>
                            <a:tab pos="5486400" algn="r"/>
                          </a:tabLst>
                        </a:pPr>
                        <a:t>10</a:t>
                      </a:fld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600" spc="100" dirty="0">
                          <a:solidFill>
                            <a:srgbClr val="80808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of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en-US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4767896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4764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018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9175" algn="l"/>
                <a:tab pos="8689975" algn="r"/>
              </a:tabLst>
              <a:defRPr/>
            </a:pPr>
            <a:r>
              <a:rPr kumimoji="0" lang="en-US" sz="2400" b="1" i="0" u="sng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</a:t>
            </a:r>
            <a:r>
              <a:rPr kumimoji="0" lang="en-US" sz="2400" b="1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Water Supply Benefits</a:t>
            </a:r>
            <a:br>
              <a:rPr kumimoji="0" lang="en-US" sz="2400" b="1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400" b="1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en-US" sz="2000" b="1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Storage 	(Shasta, Oroville &amp; Sites)</a:t>
            </a:r>
            <a:br>
              <a:rPr kumimoji="0" lang="en-US" sz="2000" b="1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sz="2400" b="1" i="0" u="none" strike="noStrike" kern="1200" cap="none" spc="200" normalizeH="0" baseline="0" noProof="0" dirty="0">
              <a:ln>
                <a:noFill/>
              </a:ln>
              <a:solidFill>
                <a:srgbClr val="026CB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58743" y="2543898"/>
            <a:ext cx="0" cy="109728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58743" y="2475048"/>
            <a:ext cx="0" cy="457200"/>
          </a:xfrm>
          <a:prstGeom prst="line">
            <a:avLst/>
          </a:prstGeom>
          <a:ln w="25400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561124" y="3450583"/>
            <a:ext cx="0" cy="457200"/>
          </a:xfrm>
          <a:prstGeom prst="line">
            <a:avLst/>
          </a:prstGeom>
          <a:ln w="25400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812670" y="3987924"/>
            <a:ext cx="1490702" cy="5599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2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&gt;1,000,000 acre-ft.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71" y="784200"/>
            <a:ext cx="7208106" cy="562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noFill/>
        </p:spPr>
        <p:txBody>
          <a:bodyPr/>
          <a:lstStyle/>
          <a:p>
            <a:pPr marL="342900" algn="l">
              <a:tabLst>
                <a:tab pos="1028700" algn="r"/>
              </a:tabLst>
            </a:pPr>
            <a:r>
              <a:rPr lang="en-US" sz="10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lang="en-US" sz="1000" spc="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algn="l">
                <a:tabLst>
                  <a:tab pos="1028700" algn="r"/>
                </a:tabLst>
              </a:pPr>
              <a:t>11</a:t>
            </a:fld>
            <a:endParaRPr lang="en-US" sz="1000" spc="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" y="0"/>
            <a:ext cx="8961120" cy="9689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u="sng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Supply Benefits</a:t>
            </a:r>
            <a:r>
              <a:rPr lang="en-US" sz="28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By Water year Type</a:t>
            </a:r>
          </a:p>
          <a:p>
            <a:pPr fontAlgn="auto">
              <a:spcAft>
                <a:spcPts val="0"/>
              </a:spcAft>
              <a:tabLst>
                <a:tab pos="3657600" algn="l"/>
              </a:tabLst>
            </a:pPr>
            <a:r>
              <a:rPr lang="en-US" sz="2000" b="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(DWR Alternative C)	</a:t>
            </a:r>
            <a:r>
              <a:rPr lang="en-US" sz="2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(Shasta, Oroville &amp; Sites)</a:t>
            </a:r>
            <a:r>
              <a:rPr lang="en-US" sz="2400" b="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b="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1"/>
          <a:stretch/>
        </p:blipFill>
        <p:spPr>
          <a:xfrm>
            <a:off x="485003" y="724930"/>
            <a:ext cx="8173994" cy="61330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2195" y="5404023"/>
            <a:ext cx="7249298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914400" algn="dec"/>
                <a:tab pos="2174875" algn="dec"/>
                <a:tab pos="3254375" algn="dec"/>
                <a:tab pos="4456113" algn="dec"/>
                <a:tab pos="5543550" algn="dec"/>
                <a:tab pos="6573838" algn="dec"/>
              </a:tabLst>
            </a:pPr>
            <a:r>
              <a:rPr lang="en-US" sz="1600" b="1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303.	1,582.	1,526.	1,261.	1,112.	814.</a:t>
            </a:r>
          </a:p>
        </p:txBody>
      </p:sp>
    </p:spTree>
    <p:extLst>
      <p:ext uri="{BB962C8B-B14F-4D97-AF65-F5344CB8AC3E}">
        <p14:creationId xmlns:p14="http://schemas.microsoft.com/office/powerpoint/2010/main" val="103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noFill/>
        </p:spPr>
        <p:txBody>
          <a:bodyPr/>
          <a:lstStyle/>
          <a:p>
            <a:pPr marL="3429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r"/>
              </a:tabLst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kumimoji="0" lang="en-US" sz="1000" b="0" i="0" u="none" strike="noStrike" kern="0" cap="none" spc="10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28700" algn="r"/>
                </a:tabLst>
                <a:defRPr/>
              </a:pPr>
              <a:t>12</a:t>
            </a:fld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880" y="0"/>
            <a:ext cx="8961120" cy="9689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Supply Benefits</a:t>
            </a:r>
            <a:r>
              <a:rPr kumimoji="0" lang="en-US" sz="2800" b="1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By Water year 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(DWR Alternative C)</a:t>
            </a:r>
            <a:r>
              <a:rPr kumimoji="0" lang="en-US" sz="2400" b="0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en-US" sz="2400" b="0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sz="2400" b="0" i="0" u="none" strike="noStrike" kern="1200" cap="none" spc="200" normalizeH="0" baseline="0" noProof="0" dirty="0">
              <a:ln>
                <a:noFill/>
              </a:ln>
              <a:solidFill>
                <a:srgbClr val="026CB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74" b="1435"/>
          <a:stretch/>
        </p:blipFill>
        <p:spPr>
          <a:xfrm>
            <a:off x="182880" y="810019"/>
            <a:ext cx="8839508" cy="60479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92195" y="4992129"/>
            <a:ext cx="7249298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4213" algn="dec"/>
                <a:tab pos="1944688" algn="dec"/>
                <a:tab pos="3146425" algn="dec"/>
                <a:tab pos="4398963" algn="dec"/>
                <a:tab pos="5659438" algn="dec"/>
                <a:tab pos="6911975" algn="dec"/>
              </a:tabLst>
              <a:defRPr/>
            </a:pPr>
            <a:r>
              <a:rPr kumimoji="0" lang="en-US" sz="16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134.	95.	24.	169.	198.	298.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5863" y="1244981"/>
            <a:ext cx="3308015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not include transfers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Existing CVP &amp; </a:t>
            </a:r>
            <a:r>
              <a:rPr kumimoji="0" lang="en-US" sz="1400" b="0" i="0" u="none" strike="noStrike" kern="0" cap="none" spc="1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SWP</a:t>
            </a:r>
            <a:endParaRPr kumimoji="0" lang="en-US" sz="1400" b="0" i="0" u="none" strike="noStrike" kern="0" cap="none" spc="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from Sites Reservoir</a:t>
            </a:r>
          </a:p>
        </p:txBody>
      </p:sp>
    </p:spTree>
    <p:extLst>
      <p:ext uri="{BB962C8B-B14F-4D97-AF65-F5344CB8AC3E}">
        <p14:creationId xmlns:p14="http://schemas.microsoft.com/office/powerpoint/2010/main" val="39308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noFill/>
        </p:spPr>
        <p:txBody>
          <a:bodyPr/>
          <a:lstStyle/>
          <a:p>
            <a:pPr marL="3429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r"/>
              </a:tabLst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kumimoji="0" lang="en-US" sz="1000" b="0" i="0" u="none" strike="noStrike" kern="0" cap="none" spc="10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28700" algn="r"/>
                </a:tabLst>
                <a:defRPr/>
              </a:pPr>
              <a:t>13</a:t>
            </a:fld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880" y="0"/>
            <a:ext cx="8961120" cy="9689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02188" algn="l"/>
              </a:tabLst>
              <a:defRPr/>
            </a:pPr>
            <a:r>
              <a:rPr kumimoji="0" lang="en-US" sz="2800" b="1" i="0" u="sng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Supply Benefits</a:t>
            </a:r>
            <a:r>
              <a:rPr kumimoji="0" lang="en-US" sz="2800" b="1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Monthly S. of Delta </a:t>
            </a:r>
            <a:r>
              <a:rPr kumimoji="0" lang="en-US" sz="2000" b="0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(DWR Alternative C)</a:t>
            </a:r>
            <a:r>
              <a:rPr kumimoji="0" lang="en-US" sz="2800" b="1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Exports</a:t>
            </a:r>
            <a:r>
              <a:rPr kumimoji="0" lang="en-US" sz="2400" b="0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en-US" sz="2400" b="0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sz="2400" b="0" i="0" u="none" strike="noStrike" kern="1200" cap="none" spc="200" normalizeH="0" baseline="0" noProof="0" dirty="0">
              <a:ln>
                <a:noFill/>
              </a:ln>
              <a:solidFill>
                <a:srgbClr val="026CB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41" b="2591"/>
          <a:stretch/>
        </p:blipFill>
        <p:spPr>
          <a:xfrm>
            <a:off x="460588" y="1194487"/>
            <a:ext cx="8237575" cy="566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7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63"/>
          <a:stretch/>
        </p:blipFill>
        <p:spPr>
          <a:xfrm>
            <a:off x="1" y="1047437"/>
            <a:ext cx="9143999" cy="58105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noFill/>
        </p:spPr>
        <p:txBody>
          <a:bodyPr/>
          <a:lstStyle/>
          <a:p>
            <a:pPr marL="3429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r"/>
              </a:tabLst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kumimoji="0" lang="en-US" sz="1000" b="0" i="0" u="none" strike="noStrike" kern="0" cap="none" spc="10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28700" algn="r"/>
                </a:tabLst>
                <a:defRPr/>
              </a:pPr>
              <a:t>14</a:t>
            </a:fld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880" y="0"/>
            <a:ext cx="8961120" cy="9689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Supply Benefits</a:t>
            </a:r>
            <a:r>
              <a:rPr kumimoji="0" lang="en-US" sz="2800" b="1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Export S. of Delta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02188" algn="l"/>
              </a:tabLst>
              <a:defRPr/>
            </a:pPr>
            <a:r>
              <a:rPr kumimoji="0" lang="en-US" sz="2000" b="0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(DWR Alternative C)	</a:t>
            </a:r>
            <a:r>
              <a:rPr kumimoji="0" lang="en-US" sz="2800" b="1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(Annual)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1179" y="5354594"/>
            <a:ext cx="92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76670" y="5354594"/>
            <a:ext cx="92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6055" y="5354594"/>
            <a:ext cx="140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9389" y="3166620"/>
            <a:ext cx="3308015" cy="223138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demand in year 2030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sng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change to COA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2009 </a:t>
            </a:r>
            <a:r>
              <a:rPr kumimoji="0" lang="en-US" sz="1400" b="0" i="0" u="none" strike="noStrike" kern="0" cap="none" spc="1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BiOps</a:t>
            </a:r>
            <a:r>
              <a:rPr kumimoji="0" lang="en-US" sz="14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w/ no additional changes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change in SWRCB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of </a:t>
            </a:r>
            <a:r>
              <a:rPr kumimoji="0" lang="en-US" sz="1400" b="0" i="0" u="none" strike="noStrike" kern="0" cap="none" spc="1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SGMA</a:t>
            </a:r>
            <a:r>
              <a:rPr kumimoji="0" lang="en-US" sz="14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does not affect exports</a:t>
            </a:r>
          </a:p>
        </p:txBody>
      </p:sp>
    </p:spTree>
    <p:extLst>
      <p:ext uri="{BB962C8B-B14F-4D97-AF65-F5344CB8AC3E}">
        <p14:creationId xmlns:p14="http://schemas.microsoft.com/office/powerpoint/2010/main" val="24576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</p:spPr>
        <p:txBody>
          <a:bodyPr/>
          <a:lstStyle/>
          <a:p>
            <a:pPr marL="3429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r"/>
              </a:tabLst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kumimoji="0" lang="en-US" sz="1000" b="0" i="0" u="none" strike="noStrike" kern="0" cap="none" spc="10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28700" algn="r"/>
                </a:tabLst>
                <a:defRPr/>
              </a:pPr>
              <a:t>15</a:t>
            </a:fld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" y="0"/>
            <a:ext cx="8977567" cy="11615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57600" algn="l"/>
              </a:tabLst>
              <a:defRPr/>
            </a:pPr>
            <a:r>
              <a:rPr kumimoji="0" lang="en-US" sz="2800" b="1" i="0" u="sng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Supply Benefits</a:t>
            </a:r>
            <a:r>
              <a:rPr kumimoji="0" lang="en-US" sz="2800" b="1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South of Delta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57600" algn="l"/>
                <a:tab pos="6689725" algn="ctr"/>
              </a:tabLst>
              <a:defRPr/>
            </a:pPr>
            <a:r>
              <a:rPr kumimoji="0" lang="en-US" sz="2800" b="0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kumimoji="0" lang="en-US" sz="2800" b="1" i="0" u="none" strike="noStrike" kern="1200" cap="none" spc="200" normalizeH="0" baseline="0" noProof="0" dirty="0">
              <a:ln>
                <a:noFill/>
              </a:ln>
              <a:solidFill>
                <a:srgbClr val="026CB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741" y="1187899"/>
            <a:ext cx="76859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marR="0" lvl="0" indent="-461963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Improves the Delta’s ecology to </a:t>
            </a:r>
          </a:p>
          <a:p>
            <a:pPr marL="457200" lvl="2">
              <a:spcBef>
                <a:spcPts val="600"/>
              </a:spcBef>
              <a:defRPr/>
            </a:pPr>
            <a:r>
              <a:rPr kumimoji="0" lang="en-US" sz="14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(a) help address SWRCB concerns </a:t>
            </a:r>
          </a:p>
          <a:p>
            <a:pPr marL="457200" lvl="2">
              <a:spcBef>
                <a:spcPts val="600"/>
              </a:spcBef>
              <a:defRPr/>
            </a:pPr>
            <a:r>
              <a:rPr kumimoji="0" lang="en-US" sz="14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(b) increase exports &amp; facilitate through-Delta transfers</a:t>
            </a:r>
          </a:p>
          <a:p>
            <a:pPr marL="461963" marR="0" lvl="0" indent="-461963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Another source of water – independent of CVP &amp; </a:t>
            </a:r>
            <a:r>
              <a:rPr kumimoji="0" lang="en-US" sz="1400" b="0" i="0" u="none" strike="noStrike" kern="0" cap="none" spc="2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SWP</a:t>
            </a:r>
            <a:r>
              <a:rPr kumimoji="0" lang="en-US" sz="14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contracts</a:t>
            </a:r>
          </a:p>
          <a:p>
            <a:pPr marL="461963" marR="0" lvl="0" indent="-461963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Integrate Shasta releases (e.g. for cold water pool)</a:t>
            </a:r>
          </a:p>
          <a:p>
            <a:pPr marL="457200" lvl="2">
              <a:spcBef>
                <a:spcPts val="600"/>
              </a:spcBef>
              <a:defRPr/>
            </a:pPr>
            <a:r>
              <a:rPr kumimoji="0" lang="en-US" sz="14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Releases stored for later release during export window</a:t>
            </a:r>
          </a:p>
          <a:p>
            <a:pPr marL="461963" marR="0" lvl="0" indent="-461963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sng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CVP San Luis Unit</a:t>
            </a:r>
            <a:r>
              <a:rPr kumimoji="0" lang="en-US" sz="14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en-US" sz="14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supplies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en-US" sz="14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dependence on groundwater and help to mitigate the impacts of </a:t>
            </a:r>
            <a:r>
              <a:rPr kumimoji="0" lang="en-US" sz="1400" b="0" i="0" u="none" strike="noStrike" kern="0" cap="none" spc="2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SGMA</a:t>
            </a:r>
            <a:endParaRPr kumimoji="0" lang="en-US" sz="1400" b="0" i="0" u="none" strike="noStrike" kern="0" cap="none" spc="2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marR="0" lvl="0" indent="-461963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sng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Interruptible Water (CVP Section 215 &amp; </a:t>
            </a:r>
            <a:r>
              <a:rPr kumimoji="0" lang="en-US" sz="1400" b="0" i="0" u="sng" strike="noStrike" kern="0" cap="none" spc="2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SWP</a:t>
            </a:r>
            <a:r>
              <a:rPr kumimoji="0" lang="en-US" sz="1400" b="0" i="0" u="sng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Article 21)</a:t>
            </a:r>
            <a:r>
              <a:rPr kumimoji="0" lang="en-US" sz="14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</a:p>
          <a:p>
            <a:pPr marL="457200" lvl="2">
              <a:spcBef>
                <a:spcPts val="600"/>
              </a:spcBef>
              <a:defRPr/>
            </a:pPr>
            <a:r>
              <a:rPr kumimoji="0" lang="en-US" sz="14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 extend the duration (i.e. shoulder-loading)</a:t>
            </a:r>
          </a:p>
          <a:p>
            <a:pPr marL="461963" marR="0" lvl="0" indent="-461963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Refuge Water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803182"/>
            <a:ext cx="84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kern="0" spc="1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  <a:r>
              <a:rPr kumimoji="0" lang="en-US" sz="16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en-US" sz="1600" b="0" i="0" u="none" strike="noStrike" kern="0" cap="none" spc="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62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-3807" y="6334897"/>
            <a:ext cx="3208326" cy="523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January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Draft, planning phase concepts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/>
          <a:stretch/>
        </p:blipFill>
        <p:spPr>
          <a:xfrm>
            <a:off x="-4523" y="3588444"/>
            <a:ext cx="9177045" cy="32695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noFill/>
        </p:spPr>
        <p:txBody>
          <a:bodyPr/>
          <a:lstStyle/>
          <a:p>
            <a:pPr marL="342900" algn="l">
              <a:tabLst>
                <a:tab pos="1028700" algn="r"/>
              </a:tabLst>
            </a:pPr>
            <a:r>
              <a:rPr lang="en-US" sz="10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lang="en-US" sz="1000" spc="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algn="l">
                <a:tabLst>
                  <a:tab pos="1028700" algn="r"/>
                </a:tabLst>
              </a:pPr>
              <a:t>16</a:t>
            </a:fld>
            <a:endParaRPr lang="en-US" sz="1000" spc="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" y="0"/>
            <a:ext cx="8961120" cy="5511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689975" algn="r"/>
              </a:tabLst>
            </a:pPr>
            <a:r>
              <a:rPr lang="en-US" sz="28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Proposition 1, Chapter 8</a:t>
            </a:r>
            <a:endParaRPr lang="en-US" sz="2800" b="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8316" y="1294760"/>
            <a:ext cx="3595359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Eligible Public Benefits</a:t>
            </a:r>
          </a:p>
          <a:p>
            <a:pPr marL="346075" indent="-346075" fontAlgn="base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6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Ecosystem Improvement</a:t>
            </a:r>
          </a:p>
          <a:p>
            <a:pPr marL="346075" indent="-346075" fontAlgn="base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6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Quality Improvement</a:t>
            </a:r>
          </a:p>
          <a:p>
            <a:pPr marL="346075" indent="-346075" fontAlgn="base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6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Emergency Response</a:t>
            </a:r>
          </a:p>
          <a:p>
            <a:pPr marL="346075" indent="-346075" fontAlgn="base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Flood Control</a:t>
            </a:r>
          </a:p>
          <a:p>
            <a:pPr marL="346075" indent="-346075" fontAlgn="base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Recreation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495" y="1294760"/>
            <a:ext cx="4025666" cy="197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Eligible Projects</a:t>
            </a:r>
          </a:p>
          <a:p>
            <a:pPr marL="346075" indent="-346075" fontAlgn="base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6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CALFED </a:t>
            </a: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Groundwater </a:t>
            </a:r>
            <a:r>
              <a:rPr lang="en-US" sz="16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Storage</a:t>
            </a:r>
          </a:p>
          <a:p>
            <a:pPr marL="346075" indent="-346075" fontAlgn="base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Conjunctive Use and Reservoir Reoperation</a:t>
            </a:r>
          </a:p>
          <a:p>
            <a:pPr marL="346075" indent="-346075" fontAlgn="base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and Regional Surface Storage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47373" y="695668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tabLst>
                <a:tab pos="8689975" algn="r"/>
              </a:tabLst>
            </a:pPr>
            <a:r>
              <a:rPr lang="en-US" b="1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$ 2.7 </a:t>
            </a:r>
            <a:r>
              <a:rPr lang="en-US" b="1" spc="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Bn</a:t>
            </a:r>
            <a:r>
              <a:rPr lang="en-US" b="1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available</a:t>
            </a:r>
          </a:p>
        </p:txBody>
      </p:sp>
    </p:spTree>
    <p:extLst>
      <p:ext uri="{BB962C8B-B14F-4D97-AF65-F5344CB8AC3E}">
        <p14:creationId xmlns:p14="http://schemas.microsoft.com/office/powerpoint/2010/main" val="3903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noFill/>
        </p:spPr>
        <p:txBody>
          <a:bodyPr/>
          <a:lstStyle/>
          <a:p>
            <a:pPr marL="342900" algn="l">
              <a:tabLst>
                <a:tab pos="1028700" algn="r"/>
              </a:tabLst>
            </a:pPr>
            <a:r>
              <a:rPr lang="en-US" sz="10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lang="en-US" sz="1000" spc="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algn="l">
                <a:tabLst>
                  <a:tab pos="1028700" algn="r"/>
                </a:tabLst>
              </a:pPr>
              <a:t>17</a:t>
            </a:fld>
            <a:endParaRPr lang="en-US" sz="1000" spc="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807" y="6334897"/>
            <a:ext cx="3208326" cy="523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January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Draft, planning phase concepts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" y="0"/>
            <a:ext cx="8961120" cy="5511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8689975" algn="r"/>
              </a:tabLst>
            </a:pPr>
            <a:r>
              <a:rPr lang="en-US" sz="28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Proposition 1, Chapter 8</a:t>
            </a:r>
            <a:endParaRPr lang="en-US" sz="2800" b="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495" y="849088"/>
            <a:ext cx="8467036" cy="1334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Performance Measures</a:t>
            </a:r>
            <a:r>
              <a:rPr lang="en-US" sz="1600" b="1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6075" indent="-346075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7775575" algn="r"/>
              </a:tabLst>
            </a:pP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“Priority will be given to projects that </a:t>
            </a:r>
            <a:r>
              <a:rPr lang="en-US" sz="1600" i="1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leverage</a:t>
            </a: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private, federal, or local </a:t>
            </a:r>
            <a:r>
              <a:rPr lang="en-US" sz="1600" i="1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to </a:t>
            </a:r>
            <a:r>
              <a:rPr lang="en-US" sz="1600" i="1" u="sng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 the greatest public benefit</a:t>
            </a:r>
            <a:r>
              <a:rPr lang="en-US" sz="16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br>
              <a:rPr lang="en-US" sz="16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 spc="1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 79707 (chapter 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935" y="3644078"/>
            <a:ext cx="8013678" cy="93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7775575" algn="r"/>
              </a:tabLst>
            </a:pP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Projects selected “through a competitive public process </a:t>
            </a:r>
            <a:b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[ranked by] the [magnitude of the] </a:t>
            </a:r>
            <a:r>
              <a:rPr lang="en-US" sz="1600" i="1" u="sng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expected return for </a:t>
            </a:r>
            <a:br>
              <a:rPr lang="en-US" sz="1600" i="1" u="sng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i="1" u="sng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investment</a:t>
            </a:r>
            <a:r>
              <a:rPr lang="en-US" sz="16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 	</a:t>
            </a:r>
            <a:r>
              <a:rPr lang="en-US" sz="1600" spc="1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 79759(c)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3215" y="4644278"/>
            <a:ext cx="8013678" cy="62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7775575" algn="r"/>
              </a:tabLst>
            </a:pP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project provides “</a:t>
            </a:r>
            <a:r>
              <a:rPr lang="en-US" sz="1600" i="1" u="sng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measureable improvement</a:t>
            </a:r>
            <a:r>
              <a:rPr lang="en-US" sz="16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b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600" i="1" u="sng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Delta ecosystem</a:t>
            </a:r>
            <a:r>
              <a:rPr lang="en-US" sz="16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i="1" u="sng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en-US" sz="16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1600" i="1" u="sng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tributaries</a:t>
            </a:r>
            <a:r>
              <a:rPr lang="en-US" sz="16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Delta</a:t>
            </a:r>
            <a:r>
              <a:rPr lang="en-US" sz="16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	</a:t>
            </a:r>
            <a:r>
              <a:rPr lang="en-US" sz="1600" spc="1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 79752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541" y="5532847"/>
            <a:ext cx="8013678" cy="93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lvl="1" indent="-346075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7829550" algn="r"/>
              </a:tabLst>
            </a:pP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project “will advance the </a:t>
            </a:r>
            <a:r>
              <a:rPr lang="en-US" sz="16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long-term </a:t>
            </a: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 of </a:t>
            </a:r>
            <a:b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i="1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restoring </a:t>
            </a:r>
            <a:r>
              <a:rPr lang="en-US" sz="1600" i="1" u="sng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ecological health</a:t>
            </a:r>
            <a:r>
              <a:rPr lang="en-US" sz="16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i="1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improving water </a:t>
            </a:r>
            <a:br>
              <a:rPr lang="en-US" sz="1600" i="1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i="1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for beneficial uses</a:t>
            </a: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i="1" u="sng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Delta</a:t>
            </a:r>
            <a:r>
              <a:rPr lang="en-US" sz="16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	</a:t>
            </a:r>
            <a:r>
              <a:rPr lang="en-US" sz="1600" spc="1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 79755(a)(5)(B)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1151" y="5447970"/>
            <a:ext cx="8437068" cy="11065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8339" y="2321150"/>
            <a:ext cx="8013678" cy="12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7775575" algn="r"/>
              </a:tabLst>
            </a:pP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Funds provided for “public benefits associated with water </a:t>
            </a:r>
            <a:b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storage projects that </a:t>
            </a:r>
            <a:r>
              <a:rPr lang="en-US" sz="1600" i="1" u="sng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the operation of the state </a:t>
            </a:r>
            <a:br>
              <a:rPr lang="en-US" sz="1600" i="1" u="sng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i="1" u="sng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system</a:t>
            </a: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are </a:t>
            </a:r>
            <a:r>
              <a:rPr lang="en-US" sz="1600" i="1" u="sng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effective</a:t>
            </a:r>
            <a:r>
              <a:rPr lang="en-US" sz="16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provide a </a:t>
            </a:r>
            <a:r>
              <a:rPr lang="en-US" sz="1600" i="1" u="sng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 </a:t>
            </a:r>
            <a:br>
              <a:rPr lang="en-US" sz="1600" i="1" u="sng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i="1" u="sng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improvement in ecosystem and water quality conditions</a:t>
            </a:r>
            <a:r>
              <a:rPr lang="en-US" sz="16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 	</a:t>
            </a:r>
            <a:r>
              <a:rPr lang="en-US" sz="1600" spc="1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 79750(b)</a:t>
            </a:r>
          </a:p>
        </p:txBody>
      </p:sp>
    </p:spTree>
    <p:extLst>
      <p:ext uri="{BB962C8B-B14F-4D97-AF65-F5344CB8AC3E}">
        <p14:creationId xmlns:p14="http://schemas.microsoft.com/office/powerpoint/2010/main" val="16857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noFill/>
        </p:spPr>
        <p:txBody>
          <a:bodyPr/>
          <a:lstStyle/>
          <a:p>
            <a:pPr marL="342900" algn="l">
              <a:tabLst>
                <a:tab pos="1028700" algn="r"/>
              </a:tabLst>
            </a:pPr>
            <a:r>
              <a:rPr lang="en-US" sz="10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lang="en-US" sz="1000" spc="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algn="l">
                <a:tabLst>
                  <a:tab pos="1028700" algn="r"/>
                </a:tabLst>
              </a:pPr>
              <a:t>18</a:t>
            </a:fld>
            <a:endParaRPr lang="en-US" sz="1000" spc="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807" y="6334897"/>
            <a:ext cx="3208326" cy="523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January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Draft, planning phase concepts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" y="-768"/>
            <a:ext cx="7836553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Estimated Public Benefits</a:t>
            </a:r>
            <a:br>
              <a:rPr lang="en-US" sz="28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(DWR Alternative C)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659894"/>
              </p:ext>
            </p:extLst>
          </p:nvPr>
        </p:nvGraphicFramePr>
        <p:xfrm>
          <a:off x="436068" y="1206394"/>
          <a:ext cx="8458199" cy="553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6704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</p:spPr>
        <p:txBody>
          <a:bodyPr/>
          <a:lstStyle/>
          <a:p>
            <a:pPr marL="342900" algn="l">
              <a:tabLst>
                <a:tab pos="1028700" algn="r"/>
              </a:tabLst>
            </a:pPr>
            <a:r>
              <a:rPr lang="en-US" sz="10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lang="en-US" sz="1000" spc="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algn="l">
                <a:tabLst>
                  <a:tab pos="1028700" algn="r"/>
                </a:tabLst>
              </a:pPr>
              <a:t>19</a:t>
            </a:fld>
            <a:endParaRPr lang="en-US" sz="1000" spc="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hape 229"/>
          <p:cNvSpPr txBox="1">
            <a:spLocks/>
          </p:cNvSpPr>
          <p:nvPr/>
        </p:nvSpPr>
        <p:spPr>
          <a:xfrm>
            <a:off x="838200" y="1676401"/>
            <a:ext cx="7829550" cy="387147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1200"/>
              </a:spcBef>
              <a:buClr>
                <a:schemeClr val="dk1"/>
              </a:buClr>
              <a:buSzPct val="100000"/>
              <a:tabLst>
                <a:tab pos="457200" algn="l"/>
                <a:tab pos="5370513" algn="dec"/>
                <a:tab pos="6054725" algn="ctr"/>
                <a:tab pos="6861175" algn="dec"/>
                <a:tab pos="7483475" algn="r"/>
              </a:tabLst>
            </a:pPr>
            <a:r>
              <a:rPr lang="en-US" spc="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Reservoirs and Dams</a:t>
            </a:r>
            <a:r>
              <a:rPr lang="en-US" spc="2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:</a:t>
            </a:r>
            <a:r>
              <a:rPr lang="en-US" sz="2800" spc="2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	$1. B	-	$</a:t>
            </a:r>
            <a:r>
              <a:rPr lang="en-US" sz="2800" spc="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1.5	B</a:t>
            </a:r>
          </a:p>
          <a:p>
            <a:pPr marL="0" lvl="1" algn="l">
              <a:spcBef>
                <a:spcPts val="1200"/>
              </a:spcBef>
              <a:buClr>
                <a:schemeClr val="dk1"/>
              </a:buClr>
              <a:buSzPct val="100000"/>
              <a:tabLst>
                <a:tab pos="457200" algn="l"/>
                <a:tab pos="5370513" algn="dec"/>
                <a:tab pos="6054725" algn="ctr"/>
                <a:tab pos="6861175" algn="dec"/>
                <a:tab pos="7483475" algn="r"/>
              </a:tabLst>
            </a:pPr>
            <a:r>
              <a:rPr lang="en-US" spc="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Pumping and </a:t>
            </a:r>
            <a:br>
              <a:rPr lang="en-US" spc="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</a:br>
            <a:r>
              <a:rPr lang="en-US" spc="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Generating Plants:	</a:t>
            </a:r>
            <a:r>
              <a:rPr lang="en-US" sz="2800" spc="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$1. B	-	$1.4	B</a:t>
            </a:r>
          </a:p>
          <a:p>
            <a:pPr marL="0" lvl="1" algn="l">
              <a:spcBef>
                <a:spcPts val="1200"/>
              </a:spcBef>
              <a:buClr>
                <a:schemeClr val="dk1"/>
              </a:buClr>
              <a:buSzPct val="100000"/>
              <a:tabLst>
                <a:tab pos="457200" algn="l"/>
                <a:tab pos="5370513" algn="dec"/>
                <a:tab pos="6054725" algn="ctr"/>
                <a:tab pos="6861175" algn="dec"/>
                <a:tab pos="7483475" algn="r"/>
              </a:tabLst>
            </a:pPr>
            <a:r>
              <a:rPr lang="en-US" spc="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Pipelines:</a:t>
            </a:r>
            <a:r>
              <a:rPr lang="en-US" sz="2800" spc="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	$1. B	 - 	$1. 	B</a:t>
            </a:r>
          </a:p>
          <a:p>
            <a:pPr marL="0" lvl="1" algn="l">
              <a:spcBef>
                <a:spcPts val="1200"/>
              </a:spcBef>
              <a:buClr>
                <a:schemeClr val="dk1"/>
              </a:buClr>
              <a:buSzPct val="100000"/>
              <a:tabLst>
                <a:tab pos="457200" algn="l"/>
                <a:tab pos="5370513" algn="dec"/>
                <a:tab pos="6054725" algn="ctr"/>
                <a:tab pos="6861175" algn="dec"/>
                <a:tab pos="7483475" algn="r"/>
              </a:tabLst>
            </a:pPr>
            <a:r>
              <a:rPr lang="en-US" spc="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Total:</a:t>
            </a:r>
            <a:r>
              <a:rPr lang="en-US" sz="2800" spc="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	$3. B	-	 $4. 	B</a:t>
            </a:r>
          </a:p>
          <a:p>
            <a:pPr marL="461963" lvl="1" indent="-461963" algn="l">
              <a:spcBef>
                <a:spcPts val="6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  <a:tabLst>
                <a:tab pos="457200" algn="l"/>
                <a:tab pos="6630988" algn="r"/>
                <a:tab pos="7315200" algn="r"/>
              </a:tabLst>
            </a:pPr>
            <a:r>
              <a:rPr lang="en-US" sz="1800" spc="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Unescalated</a:t>
            </a:r>
          </a:p>
          <a:p>
            <a:pPr marL="461963" lvl="1" indent="-461963" algn="l">
              <a:spcBef>
                <a:spcPts val="6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  <a:tabLst>
                <a:tab pos="457200" algn="l"/>
                <a:tab pos="6630988" algn="r"/>
                <a:tab pos="7315200" algn="r"/>
              </a:tabLst>
            </a:pPr>
            <a:r>
              <a:rPr lang="en-US" sz="1800" spc="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w/o finance cost</a:t>
            </a:r>
          </a:p>
          <a:p>
            <a:pPr marL="461963" lvl="1" indent="-461963" algn="l">
              <a:spcBef>
                <a:spcPts val="6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  <a:tabLst>
                <a:tab pos="457200" algn="l"/>
                <a:tab pos="6630988" algn="r"/>
                <a:tab pos="7315200" algn="r"/>
              </a:tabLst>
            </a:pPr>
            <a:r>
              <a:rPr lang="en-US" sz="1800" spc="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Includes contingency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" y="0"/>
            <a:ext cx="8961120" cy="5511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u="sng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</a:t>
            </a:r>
            <a:r>
              <a:rPr lang="en-US" sz="28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Range of Construction Costs</a:t>
            </a:r>
            <a:endParaRPr lang="en-US" sz="2800" b="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3514725"/>
            <a:ext cx="7467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31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424" y="21472"/>
            <a:ext cx="5542342" cy="68365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marL="3429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r"/>
              </a:tabLst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kumimoji="0" lang="en-US" sz="1000" b="0" i="0" u="none" strike="noStrike" kern="0" cap="none" spc="10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28700" algn="r"/>
                </a:tabLst>
                <a:defRPr/>
              </a:pPr>
              <a:t>2</a:t>
            </a:fld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807" y="6334897"/>
            <a:ext cx="3208326" cy="523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January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Draft, planning phase concepts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" y="0"/>
            <a:ext cx="8961120" cy="6348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Sacramento Valley Watershed</a:t>
            </a:r>
            <a:endParaRPr kumimoji="0" lang="en-US" sz="2000" b="1" i="0" u="none" strike="noStrike" kern="1200" cap="none" spc="200" normalizeH="0" baseline="0" noProof="0" dirty="0">
              <a:ln>
                <a:noFill/>
              </a:ln>
              <a:solidFill>
                <a:srgbClr val="026CB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6194860" y="3613492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0" name="Straight Connector 9"/>
          <p:cNvCxnSpPr>
            <a:endCxn id="2" idx="2"/>
          </p:cNvCxnSpPr>
          <p:nvPr/>
        </p:nvCxnSpPr>
        <p:spPr>
          <a:xfrm flipV="1">
            <a:off x="330994" y="3727792"/>
            <a:ext cx="5863866" cy="20296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358344" y="3134346"/>
            <a:ext cx="2724484" cy="255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Proposed Sites Reservoir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1957 Water Plan </a:t>
            </a:r>
            <a:br>
              <a:rPr kumimoji="0" lang="en-US" sz="14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4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local storage project</a:t>
            </a:r>
          </a:p>
        </p:txBody>
      </p:sp>
      <p:sp>
        <p:nvSpPr>
          <p:cNvPr id="12" name="Oval 11"/>
          <p:cNvSpPr>
            <a:spLocks/>
          </p:cNvSpPr>
          <p:nvPr/>
        </p:nvSpPr>
        <p:spPr>
          <a:xfrm>
            <a:off x="5577022" y="1754659"/>
            <a:ext cx="955589" cy="623157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3" name="Straight Connector 12"/>
          <p:cNvCxnSpPr>
            <a:endCxn id="12" idx="2"/>
          </p:cNvCxnSpPr>
          <p:nvPr/>
        </p:nvCxnSpPr>
        <p:spPr>
          <a:xfrm>
            <a:off x="285750" y="2062163"/>
            <a:ext cx="5291272" cy="4075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358343" y="1721558"/>
            <a:ext cx="2747320" cy="1244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source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Unregulated tributaries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1977 Water Rights application</a:t>
            </a:r>
          </a:p>
        </p:txBody>
      </p:sp>
      <p:sp>
        <p:nvSpPr>
          <p:cNvPr id="16" name="Freeform 15"/>
          <p:cNvSpPr/>
          <p:nvPr/>
        </p:nvSpPr>
        <p:spPr>
          <a:xfrm>
            <a:off x="5941483" y="4283677"/>
            <a:ext cx="3730068" cy="2611008"/>
          </a:xfrm>
          <a:custGeom>
            <a:avLst/>
            <a:gdLst>
              <a:gd name="connsiteX0" fmla="*/ 3303373 w 3814119"/>
              <a:gd name="connsiteY0" fmla="*/ 0 h 2685536"/>
              <a:gd name="connsiteX1" fmla="*/ 2364259 w 3814119"/>
              <a:gd name="connsiteY1" fmla="*/ 642552 h 2685536"/>
              <a:gd name="connsiteX2" fmla="*/ 1795848 w 3814119"/>
              <a:gd name="connsiteY2" fmla="*/ 757882 h 2685536"/>
              <a:gd name="connsiteX3" fmla="*/ 1491048 w 3814119"/>
              <a:gd name="connsiteY3" fmla="*/ 832022 h 2685536"/>
              <a:gd name="connsiteX4" fmla="*/ 1351005 w 3814119"/>
              <a:gd name="connsiteY4" fmla="*/ 1054444 h 2685536"/>
              <a:gd name="connsiteX5" fmla="*/ 1260389 w 3814119"/>
              <a:gd name="connsiteY5" fmla="*/ 1285103 h 2685536"/>
              <a:gd name="connsiteX6" fmla="*/ 972065 w 3814119"/>
              <a:gd name="connsiteY6" fmla="*/ 1367482 h 2685536"/>
              <a:gd name="connsiteX7" fmla="*/ 749643 w 3814119"/>
              <a:gd name="connsiteY7" fmla="*/ 1359244 h 2685536"/>
              <a:gd name="connsiteX8" fmla="*/ 551935 w 3814119"/>
              <a:gd name="connsiteY8" fmla="*/ 1425146 h 2685536"/>
              <a:gd name="connsiteX9" fmla="*/ 304800 w 3814119"/>
              <a:gd name="connsiteY9" fmla="*/ 1565190 h 2685536"/>
              <a:gd name="connsiteX10" fmla="*/ 181232 w 3814119"/>
              <a:gd name="connsiteY10" fmla="*/ 1721709 h 2685536"/>
              <a:gd name="connsiteX11" fmla="*/ 123567 w 3814119"/>
              <a:gd name="connsiteY11" fmla="*/ 1828800 h 2685536"/>
              <a:gd name="connsiteX12" fmla="*/ 90616 w 3814119"/>
              <a:gd name="connsiteY12" fmla="*/ 1853514 h 2685536"/>
              <a:gd name="connsiteX13" fmla="*/ 0 w 3814119"/>
              <a:gd name="connsiteY13" fmla="*/ 1977082 h 2685536"/>
              <a:gd name="connsiteX14" fmla="*/ 32951 w 3814119"/>
              <a:gd name="connsiteY14" fmla="*/ 2265406 h 2685536"/>
              <a:gd name="connsiteX15" fmla="*/ 90616 w 3814119"/>
              <a:gd name="connsiteY15" fmla="*/ 2446638 h 2685536"/>
              <a:gd name="connsiteX16" fmla="*/ 148281 w 3814119"/>
              <a:gd name="connsiteY16" fmla="*/ 2529017 h 2685536"/>
              <a:gd name="connsiteX17" fmla="*/ 164757 w 3814119"/>
              <a:gd name="connsiteY17" fmla="*/ 2627871 h 2685536"/>
              <a:gd name="connsiteX18" fmla="*/ 263611 w 3814119"/>
              <a:gd name="connsiteY18" fmla="*/ 2677298 h 2685536"/>
              <a:gd name="connsiteX19" fmla="*/ 3814119 w 3814119"/>
              <a:gd name="connsiteY19" fmla="*/ 2685536 h 2685536"/>
              <a:gd name="connsiteX20" fmla="*/ 3805881 w 3814119"/>
              <a:gd name="connsiteY20" fmla="*/ 238898 h 2685536"/>
              <a:gd name="connsiteX21" fmla="*/ 3336324 w 3814119"/>
              <a:gd name="connsiteY21" fmla="*/ 41190 h 2685536"/>
              <a:gd name="connsiteX22" fmla="*/ 3303373 w 3814119"/>
              <a:gd name="connsiteY22" fmla="*/ 0 h 2685536"/>
              <a:gd name="connsiteX0" fmla="*/ 3303373 w 3814119"/>
              <a:gd name="connsiteY0" fmla="*/ 0 h 2685536"/>
              <a:gd name="connsiteX1" fmla="*/ 2364259 w 3814119"/>
              <a:gd name="connsiteY1" fmla="*/ 642552 h 2685536"/>
              <a:gd name="connsiteX2" fmla="*/ 1795848 w 3814119"/>
              <a:gd name="connsiteY2" fmla="*/ 757882 h 2685536"/>
              <a:gd name="connsiteX3" fmla="*/ 1491048 w 3814119"/>
              <a:gd name="connsiteY3" fmla="*/ 832022 h 2685536"/>
              <a:gd name="connsiteX4" fmla="*/ 1351005 w 3814119"/>
              <a:gd name="connsiteY4" fmla="*/ 1054444 h 2685536"/>
              <a:gd name="connsiteX5" fmla="*/ 1231814 w 3814119"/>
              <a:gd name="connsiteY5" fmla="*/ 1268434 h 2685536"/>
              <a:gd name="connsiteX6" fmla="*/ 972065 w 3814119"/>
              <a:gd name="connsiteY6" fmla="*/ 1367482 h 2685536"/>
              <a:gd name="connsiteX7" fmla="*/ 749643 w 3814119"/>
              <a:gd name="connsiteY7" fmla="*/ 1359244 h 2685536"/>
              <a:gd name="connsiteX8" fmla="*/ 551935 w 3814119"/>
              <a:gd name="connsiteY8" fmla="*/ 1425146 h 2685536"/>
              <a:gd name="connsiteX9" fmla="*/ 304800 w 3814119"/>
              <a:gd name="connsiteY9" fmla="*/ 1565190 h 2685536"/>
              <a:gd name="connsiteX10" fmla="*/ 181232 w 3814119"/>
              <a:gd name="connsiteY10" fmla="*/ 1721709 h 2685536"/>
              <a:gd name="connsiteX11" fmla="*/ 123567 w 3814119"/>
              <a:gd name="connsiteY11" fmla="*/ 1828800 h 2685536"/>
              <a:gd name="connsiteX12" fmla="*/ 90616 w 3814119"/>
              <a:gd name="connsiteY12" fmla="*/ 1853514 h 2685536"/>
              <a:gd name="connsiteX13" fmla="*/ 0 w 3814119"/>
              <a:gd name="connsiteY13" fmla="*/ 1977082 h 2685536"/>
              <a:gd name="connsiteX14" fmla="*/ 32951 w 3814119"/>
              <a:gd name="connsiteY14" fmla="*/ 2265406 h 2685536"/>
              <a:gd name="connsiteX15" fmla="*/ 90616 w 3814119"/>
              <a:gd name="connsiteY15" fmla="*/ 2446638 h 2685536"/>
              <a:gd name="connsiteX16" fmla="*/ 148281 w 3814119"/>
              <a:gd name="connsiteY16" fmla="*/ 2529017 h 2685536"/>
              <a:gd name="connsiteX17" fmla="*/ 164757 w 3814119"/>
              <a:gd name="connsiteY17" fmla="*/ 2627871 h 2685536"/>
              <a:gd name="connsiteX18" fmla="*/ 263611 w 3814119"/>
              <a:gd name="connsiteY18" fmla="*/ 2677298 h 2685536"/>
              <a:gd name="connsiteX19" fmla="*/ 3814119 w 3814119"/>
              <a:gd name="connsiteY19" fmla="*/ 2685536 h 2685536"/>
              <a:gd name="connsiteX20" fmla="*/ 3805881 w 3814119"/>
              <a:gd name="connsiteY20" fmla="*/ 238898 h 2685536"/>
              <a:gd name="connsiteX21" fmla="*/ 3336324 w 3814119"/>
              <a:gd name="connsiteY21" fmla="*/ 41190 h 2685536"/>
              <a:gd name="connsiteX22" fmla="*/ 3303373 w 3814119"/>
              <a:gd name="connsiteY22" fmla="*/ 0 h 2685536"/>
              <a:gd name="connsiteX0" fmla="*/ 3303373 w 3814119"/>
              <a:gd name="connsiteY0" fmla="*/ 0 h 2685536"/>
              <a:gd name="connsiteX1" fmla="*/ 2364259 w 3814119"/>
              <a:gd name="connsiteY1" fmla="*/ 642552 h 2685536"/>
              <a:gd name="connsiteX2" fmla="*/ 1795848 w 3814119"/>
              <a:gd name="connsiteY2" fmla="*/ 757882 h 2685536"/>
              <a:gd name="connsiteX3" fmla="*/ 1421992 w 3814119"/>
              <a:gd name="connsiteY3" fmla="*/ 872503 h 2685536"/>
              <a:gd name="connsiteX4" fmla="*/ 1351005 w 3814119"/>
              <a:gd name="connsiteY4" fmla="*/ 1054444 h 2685536"/>
              <a:gd name="connsiteX5" fmla="*/ 1231814 w 3814119"/>
              <a:gd name="connsiteY5" fmla="*/ 1268434 h 2685536"/>
              <a:gd name="connsiteX6" fmla="*/ 972065 w 3814119"/>
              <a:gd name="connsiteY6" fmla="*/ 1367482 h 2685536"/>
              <a:gd name="connsiteX7" fmla="*/ 749643 w 3814119"/>
              <a:gd name="connsiteY7" fmla="*/ 1359244 h 2685536"/>
              <a:gd name="connsiteX8" fmla="*/ 551935 w 3814119"/>
              <a:gd name="connsiteY8" fmla="*/ 1425146 h 2685536"/>
              <a:gd name="connsiteX9" fmla="*/ 304800 w 3814119"/>
              <a:gd name="connsiteY9" fmla="*/ 1565190 h 2685536"/>
              <a:gd name="connsiteX10" fmla="*/ 181232 w 3814119"/>
              <a:gd name="connsiteY10" fmla="*/ 1721709 h 2685536"/>
              <a:gd name="connsiteX11" fmla="*/ 123567 w 3814119"/>
              <a:gd name="connsiteY11" fmla="*/ 1828800 h 2685536"/>
              <a:gd name="connsiteX12" fmla="*/ 90616 w 3814119"/>
              <a:gd name="connsiteY12" fmla="*/ 1853514 h 2685536"/>
              <a:gd name="connsiteX13" fmla="*/ 0 w 3814119"/>
              <a:gd name="connsiteY13" fmla="*/ 1977082 h 2685536"/>
              <a:gd name="connsiteX14" fmla="*/ 32951 w 3814119"/>
              <a:gd name="connsiteY14" fmla="*/ 2265406 h 2685536"/>
              <a:gd name="connsiteX15" fmla="*/ 90616 w 3814119"/>
              <a:gd name="connsiteY15" fmla="*/ 2446638 h 2685536"/>
              <a:gd name="connsiteX16" fmla="*/ 148281 w 3814119"/>
              <a:gd name="connsiteY16" fmla="*/ 2529017 h 2685536"/>
              <a:gd name="connsiteX17" fmla="*/ 164757 w 3814119"/>
              <a:gd name="connsiteY17" fmla="*/ 2627871 h 2685536"/>
              <a:gd name="connsiteX18" fmla="*/ 263611 w 3814119"/>
              <a:gd name="connsiteY18" fmla="*/ 2677298 h 2685536"/>
              <a:gd name="connsiteX19" fmla="*/ 3814119 w 3814119"/>
              <a:gd name="connsiteY19" fmla="*/ 2685536 h 2685536"/>
              <a:gd name="connsiteX20" fmla="*/ 3805881 w 3814119"/>
              <a:gd name="connsiteY20" fmla="*/ 238898 h 2685536"/>
              <a:gd name="connsiteX21" fmla="*/ 3336324 w 3814119"/>
              <a:gd name="connsiteY21" fmla="*/ 41190 h 2685536"/>
              <a:gd name="connsiteX22" fmla="*/ 3303373 w 3814119"/>
              <a:gd name="connsiteY22" fmla="*/ 0 h 2685536"/>
              <a:gd name="connsiteX0" fmla="*/ 3303373 w 3814119"/>
              <a:gd name="connsiteY0" fmla="*/ 0 h 2685536"/>
              <a:gd name="connsiteX1" fmla="*/ 2364259 w 3814119"/>
              <a:gd name="connsiteY1" fmla="*/ 642552 h 2685536"/>
              <a:gd name="connsiteX2" fmla="*/ 1795848 w 3814119"/>
              <a:gd name="connsiteY2" fmla="*/ 757882 h 2685536"/>
              <a:gd name="connsiteX3" fmla="*/ 1421992 w 3814119"/>
              <a:gd name="connsiteY3" fmla="*/ 872503 h 2685536"/>
              <a:gd name="connsiteX4" fmla="*/ 1331955 w 3814119"/>
              <a:gd name="connsiteY4" fmla="*/ 1063969 h 2685536"/>
              <a:gd name="connsiteX5" fmla="*/ 1231814 w 3814119"/>
              <a:gd name="connsiteY5" fmla="*/ 1268434 h 2685536"/>
              <a:gd name="connsiteX6" fmla="*/ 972065 w 3814119"/>
              <a:gd name="connsiteY6" fmla="*/ 1367482 h 2685536"/>
              <a:gd name="connsiteX7" fmla="*/ 749643 w 3814119"/>
              <a:gd name="connsiteY7" fmla="*/ 1359244 h 2685536"/>
              <a:gd name="connsiteX8" fmla="*/ 551935 w 3814119"/>
              <a:gd name="connsiteY8" fmla="*/ 1425146 h 2685536"/>
              <a:gd name="connsiteX9" fmla="*/ 304800 w 3814119"/>
              <a:gd name="connsiteY9" fmla="*/ 1565190 h 2685536"/>
              <a:gd name="connsiteX10" fmla="*/ 181232 w 3814119"/>
              <a:gd name="connsiteY10" fmla="*/ 1721709 h 2685536"/>
              <a:gd name="connsiteX11" fmla="*/ 123567 w 3814119"/>
              <a:gd name="connsiteY11" fmla="*/ 1828800 h 2685536"/>
              <a:gd name="connsiteX12" fmla="*/ 90616 w 3814119"/>
              <a:gd name="connsiteY12" fmla="*/ 1853514 h 2685536"/>
              <a:gd name="connsiteX13" fmla="*/ 0 w 3814119"/>
              <a:gd name="connsiteY13" fmla="*/ 1977082 h 2685536"/>
              <a:gd name="connsiteX14" fmla="*/ 32951 w 3814119"/>
              <a:gd name="connsiteY14" fmla="*/ 2265406 h 2685536"/>
              <a:gd name="connsiteX15" fmla="*/ 90616 w 3814119"/>
              <a:gd name="connsiteY15" fmla="*/ 2446638 h 2685536"/>
              <a:gd name="connsiteX16" fmla="*/ 148281 w 3814119"/>
              <a:gd name="connsiteY16" fmla="*/ 2529017 h 2685536"/>
              <a:gd name="connsiteX17" fmla="*/ 164757 w 3814119"/>
              <a:gd name="connsiteY17" fmla="*/ 2627871 h 2685536"/>
              <a:gd name="connsiteX18" fmla="*/ 263611 w 3814119"/>
              <a:gd name="connsiteY18" fmla="*/ 2677298 h 2685536"/>
              <a:gd name="connsiteX19" fmla="*/ 3814119 w 3814119"/>
              <a:gd name="connsiteY19" fmla="*/ 2685536 h 2685536"/>
              <a:gd name="connsiteX20" fmla="*/ 3805881 w 3814119"/>
              <a:gd name="connsiteY20" fmla="*/ 238898 h 2685536"/>
              <a:gd name="connsiteX21" fmla="*/ 3336324 w 3814119"/>
              <a:gd name="connsiteY21" fmla="*/ 41190 h 2685536"/>
              <a:gd name="connsiteX22" fmla="*/ 3303373 w 3814119"/>
              <a:gd name="connsiteY22" fmla="*/ 0 h 2685536"/>
              <a:gd name="connsiteX0" fmla="*/ 3303373 w 3814119"/>
              <a:gd name="connsiteY0" fmla="*/ 0 h 2685536"/>
              <a:gd name="connsiteX1" fmla="*/ 2364259 w 3814119"/>
              <a:gd name="connsiteY1" fmla="*/ 642552 h 2685536"/>
              <a:gd name="connsiteX2" fmla="*/ 1795848 w 3814119"/>
              <a:gd name="connsiteY2" fmla="*/ 757882 h 2685536"/>
              <a:gd name="connsiteX3" fmla="*/ 1421992 w 3814119"/>
              <a:gd name="connsiteY3" fmla="*/ 872503 h 2685536"/>
              <a:gd name="connsiteX4" fmla="*/ 1331955 w 3814119"/>
              <a:gd name="connsiteY4" fmla="*/ 1063969 h 2685536"/>
              <a:gd name="connsiteX5" fmla="*/ 1193714 w 3814119"/>
              <a:gd name="connsiteY5" fmla="*/ 1242240 h 2685536"/>
              <a:gd name="connsiteX6" fmla="*/ 972065 w 3814119"/>
              <a:gd name="connsiteY6" fmla="*/ 1367482 h 2685536"/>
              <a:gd name="connsiteX7" fmla="*/ 749643 w 3814119"/>
              <a:gd name="connsiteY7" fmla="*/ 1359244 h 2685536"/>
              <a:gd name="connsiteX8" fmla="*/ 551935 w 3814119"/>
              <a:gd name="connsiteY8" fmla="*/ 1425146 h 2685536"/>
              <a:gd name="connsiteX9" fmla="*/ 304800 w 3814119"/>
              <a:gd name="connsiteY9" fmla="*/ 1565190 h 2685536"/>
              <a:gd name="connsiteX10" fmla="*/ 181232 w 3814119"/>
              <a:gd name="connsiteY10" fmla="*/ 1721709 h 2685536"/>
              <a:gd name="connsiteX11" fmla="*/ 123567 w 3814119"/>
              <a:gd name="connsiteY11" fmla="*/ 1828800 h 2685536"/>
              <a:gd name="connsiteX12" fmla="*/ 90616 w 3814119"/>
              <a:gd name="connsiteY12" fmla="*/ 1853514 h 2685536"/>
              <a:gd name="connsiteX13" fmla="*/ 0 w 3814119"/>
              <a:gd name="connsiteY13" fmla="*/ 1977082 h 2685536"/>
              <a:gd name="connsiteX14" fmla="*/ 32951 w 3814119"/>
              <a:gd name="connsiteY14" fmla="*/ 2265406 h 2685536"/>
              <a:gd name="connsiteX15" fmla="*/ 90616 w 3814119"/>
              <a:gd name="connsiteY15" fmla="*/ 2446638 h 2685536"/>
              <a:gd name="connsiteX16" fmla="*/ 148281 w 3814119"/>
              <a:gd name="connsiteY16" fmla="*/ 2529017 h 2685536"/>
              <a:gd name="connsiteX17" fmla="*/ 164757 w 3814119"/>
              <a:gd name="connsiteY17" fmla="*/ 2627871 h 2685536"/>
              <a:gd name="connsiteX18" fmla="*/ 263611 w 3814119"/>
              <a:gd name="connsiteY18" fmla="*/ 2677298 h 2685536"/>
              <a:gd name="connsiteX19" fmla="*/ 3814119 w 3814119"/>
              <a:gd name="connsiteY19" fmla="*/ 2685536 h 2685536"/>
              <a:gd name="connsiteX20" fmla="*/ 3805881 w 3814119"/>
              <a:gd name="connsiteY20" fmla="*/ 238898 h 2685536"/>
              <a:gd name="connsiteX21" fmla="*/ 3336324 w 3814119"/>
              <a:gd name="connsiteY21" fmla="*/ 41190 h 2685536"/>
              <a:gd name="connsiteX22" fmla="*/ 3303373 w 3814119"/>
              <a:gd name="connsiteY22" fmla="*/ 0 h 2685536"/>
              <a:gd name="connsiteX0" fmla="*/ 3303373 w 3814119"/>
              <a:gd name="connsiteY0" fmla="*/ 0 h 2685536"/>
              <a:gd name="connsiteX1" fmla="*/ 2364259 w 3814119"/>
              <a:gd name="connsiteY1" fmla="*/ 642552 h 2685536"/>
              <a:gd name="connsiteX2" fmla="*/ 1795848 w 3814119"/>
              <a:gd name="connsiteY2" fmla="*/ 757882 h 2685536"/>
              <a:gd name="connsiteX3" fmla="*/ 1421992 w 3814119"/>
              <a:gd name="connsiteY3" fmla="*/ 872503 h 2685536"/>
              <a:gd name="connsiteX4" fmla="*/ 1331955 w 3814119"/>
              <a:gd name="connsiteY4" fmla="*/ 1063969 h 2685536"/>
              <a:gd name="connsiteX5" fmla="*/ 1193714 w 3814119"/>
              <a:gd name="connsiteY5" fmla="*/ 1242240 h 2685536"/>
              <a:gd name="connsiteX6" fmla="*/ 969684 w 3814119"/>
              <a:gd name="connsiteY6" fmla="*/ 1355575 h 2685536"/>
              <a:gd name="connsiteX7" fmla="*/ 749643 w 3814119"/>
              <a:gd name="connsiteY7" fmla="*/ 1359244 h 2685536"/>
              <a:gd name="connsiteX8" fmla="*/ 551935 w 3814119"/>
              <a:gd name="connsiteY8" fmla="*/ 1425146 h 2685536"/>
              <a:gd name="connsiteX9" fmla="*/ 304800 w 3814119"/>
              <a:gd name="connsiteY9" fmla="*/ 1565190 h 2685536"/>
              <a:gd name="connsiteX10" fmla="*/ 181232 w 3814119"/>
              <a:gd name="connsiteY10" fmla="*/ 1721709 h 2685536"/>
              <a:gd name="connsiteX11" fmla="*/ 123567 w 3814119"/>
              <a:gd name="connsiteY11" fmla="*/ 1828800 h 2685536"/>
              <a:gd name="connsiteX12" fmla="*/ 90616 w 3814119"/>
              <a:gd name="connsiteY12" fmla="*/ 1853514 h 2685536"/>
              <a:gd name="connsiteX13" fmla="*/ 0 w 3814119"/>
              <a:gd name="connsiteY13" fmla="*/ 1977082 h 2685536"/>
              <a:gd name="connsiteX14" fmla="*/ 32951 w 3814119"/>
              <a:gd name="connsiteY14" fmla="*/ 2265406 h 2685536"/>
              <a:gd name="connsiteX15" fmla="*/ 90616 w 3814119"/>
              <a:gd name="connsiteY15" fmla="*/ 2446638 h 2685536"/>
              <a:gd name="connsiteX16" fmla="*/ 148281 w 3814119"/>
              <a:gd name="connsiteY16" fmla="*/ 2529017 h 2685536"/>
              <a:gd name="connsiteX17" fmla="*/ 164757 w 3814119"/>
              <a:gd name="connsiteY17" fmla="*/ 2627871 h 2685536"/>
              <a:gd name="connsiteX18" fmla="*/ 263611 w 3814119"/>
              <a:gd name="connsiteY18" fmla="*/ 2677298 h 2685536"/>
              <a:gd name="connsiteX19" fmla="*/ 3814119 w 3814119"/>
              <a:gd name="connsiteY19" fmla="*/ 2685536 h 2685536"/>
              <a:gd name="connsiteX20" fmla="*/ 3805881 w 3814119"/>
              <a:gd name="connsiteY20" fmla="*/ 238898 h 2685536"/>
              <a:gd name="connsiteX21" fmla="*/ 3336324 w 3814119"/>
              <a:gd name="connsiteY21" fmla="*/ 41190 h 2685536"/>
              <a:gd name="connsiteX22" fmla="*/ 3303373 w 3814119"/>
              <a:gd name="connsiteY22" fmla="*/ 0 h 2685536"/>
              <a:gd name="connsiteX0" fmla="*/ 3303373 w 3814119"/>
              <a:gd name="connsiteY0" fmla="*/ 0 h 2685536"/>
              <a:gd name="connsiteX1" fmla="*/ 2364259 w 3814119"/>
              <a:gd name="connsiteY1" fmla="*/ 642552 h 2685536"/>
              <a:gd name="connsiteX2" fmla="*/ 1795848 w 3814119"/>
              <a:gd name="connsiteY2" fmla="*/ 757882 h 2685536"/>
              <a:gd name="connsiteX3" fmla="*/ 1421992 w 3814119"/>
              <a:gd name="connsiteY3" fmla="*/ 872503 h 2685536"/>
              <a:gd name="connsiteX4" fmla="*/ 1331955 w 3814119"/>
              <a:gd name="connsiteY4" fmla="*/ 1063969 h 2685536"/>
              <a:gd name="connsiteX5" fmla="*/ 1193714 w 3814119"/>
              <a:gd name="connsiteY5" fmla="*/ 1242240 h 2685536"/>
              <a:gd name="connsiteX6" fmla="*/ 969684 w 3814119"/>
              <a:gd name="connsiteY6" fmla="*/ 1355575 h 2685536"/>
              <a:gd name="connsiteX7" fmla="*/ 749643 w 3814119"/>
              <a:gd name="connsiteY7" fmla="*/ 1359244 h 2685536"/>
              <a:gd name="connsiteX8" fmla="*/ 547172 w 3814119"/>
              <a:gd name="connsiteY8" fmla="*/ 1408477 h 2685536"/>
              <a:gd name="connsiteX9" fmla="*/ 304800 w 3814119"/>
              <a:gd name="connsiteY9" fmla="*/ 1565190 h 2685536"/>
              <a:gd name="connsiteX10" fmla="*/ 181232 w 3814119"/>
              <a:gd name="connsiteY10" fmla="*/ 1721709 h 2685536"/>
              <a:gd name="connsiteX11" fmla="*/ 123567 w 3814119"/>
              <a:gd name="connsiteY11" fmla="*/ 1828800 h 2685536"/>
              <a:gd name="connsiteX12" fmla="*/ 90616 w 3814119"/>
              <a:gd name="connsiteY12" fmla="*/ 1853514 h 2685536"/>
              <a:gd name="connsiteX13" fmla="*/ 0 w 3814119"/>
              <a:gd name="connsiteY13" fmla="*/ 1977082 h 2685536"/>
              <a:gd name="connsiteX14" fmla="*/ 32951 w 3814119"/>
              <a:gd name="connsiteY14" fmla="*/ 2265406 h 2685536"/>
              <a:gd name="connsiteX15" fmla="*/ 90616 w 3814119"/>
              <a:gd name="connsiteY15" fmla="*/ 2446638 h 2685536"/>
              <a:gd name="connsiteX16" fmla="*/ 148281 w 3814119"/>
              <a:gd name="connsiteY16" fmla="*/ 2529017 h 2685536"/>
              <a:gd name="connsiteX17" fmla="*/ 164757 w 3814119"/>
              <a:gd name="connsiteY17" fmla="*/ 2627871 h 2685536"/>
              <a:gd name="connsiteX18" fmla="*/ 263611 w 3814119"/>
              <a:gd name="connsiteY18" fmla="*/ 2677298 h 2685536"/>
              <a:gd name="connsiteX19" fmla="*/ 3814119 w 3814119"/>
              <a:gd name="connsiteY19" fmla="*/ 2685536 h 2685536"/>
              <a:gd name="connsiteX20" fmla="*/ 3805881 w 3814119"/>
              <a:gd name="connsiteY20" fmla="*/ 238898 h 2685536"/>
              <a:gd name="connsiteX21" fmla="*/ 3336324 w 3814119"/>
              <a:gd name="connsiteY21" fmla="*/ 41190 h 2685536"/>
              <a:gd name="connsiteX22" fmla="*/ 3303373 w 3814119"/>
              <a:gd name="connsiteY22" fmla="*/ 0 h 2685536"/>
              <a:gd name="connsiteX0" fmla="*/ 3303373 w 3814119"/>
              <a:gd name="connsiteY0" fmla="*/ 0 h 2685536"/>
              <a:gd name="connsiteX1" fmla="*/ 2364259 w 3814119"/>
              <a:gd name="connsiteY1" fmla="*/ 642552 h 2685536"/>
              <a:gd name="connsiteX2" fmla="*/ 1795848 w 3814119"/>
              <a:gd name="connsiteY2" fmla="*/ 757882 h 2685536"/>
              <a:gd name="connsiteX3" fmla="*/ 1421992 w 3814119"/>
              <a:gd name="connsiteY3" fmla="*/ 872503 h 2685536"/>
              <a:gd name="connsiteX4" fmla="*/ 1331955 w 3814119"/>
              <a:gd name="connsiteY4" fmla="*/ 1063969 h 2685536"/>
              <a:gd name="connsiteX5" fmla="*/ 1193714 w 3814119"/>
              <a:gd name="connsiteY5" fmla="*/ 1242240 h 2685536"/>
              <a:gd name="connsiteX6" fmla="*/ 969684 w 3814119"/>
              <a:gd name="connsiteY6" fmla="*/ 1355575 h 2685536"/>
              <a:gd name="connsiteX7" fmla="*/ 749643 w 3814119"/>
              <a:gd name="connsiteY7" fmla="*/ 1359244 h 2685536"/>
              <a:gd name="connsiteX8" fmla="*/ 547172 w 3814119"/>
              <a:gd name="connsiteY8" fmla="*/ 1408477 h 2685536"/>
              <a:gd name="connsiteX9" fmla="*/ 283369 w 3814119"/>
              <a:gd name="connsiteY9" fmla="*/ 1546140 h 2685536"/>
              <a:gd name="connsiteX10" fmla="*/ 181232 w 3814119"/>
              <a:gd name="connsiteY10" fmla="*/ 1721709 h 2685536"/>
              <a:gd name="connsiteX11" fmla="*/ 123567 w 3814119"/>
              <a:gd name="connsiteY11" fmla="*/ 1828800 h 2685536"/>
              <a:gd name="connsiteX12" fmla="*/ 90616 w 3814119"/>
              <a:gd name="connsiteY12" fmla="*/ 1853514 h 2685536"/>
              <a:gd name="connsiteX13" fmla="*/ 0 w 3814119"/>
              <a:gd name="connsiteY13" fmla="*/ 1977082 h 2685536"/>
              <a:gd name="connsiteX14" fmla="*/ 32951 w 3814119"/>
              <a:gd name="connsiteY14" fmla="*/ 2265406 h 2685536"/>
              <a:gd name="connsiteX15" fmla="*/ 90616 w 3814119"/>
              <a:gd name="connsiteY15" fmla="*/ 2446638 h 2685536"/>
              <a:gd name="connsiteX16" fmla="*/ 148281 w 3814119"/>
              <a:gd name="connsiteY16" fmla="*/ 2529017 h 2685536"/>
              <a:gd name="connsiteX17" fmla="*/ 164757 w 3814119"/>
              <a:gd name="connsiteY17" fmla="*/ 2627871 h 2685536"/>
              <a:gd name="connsiteX18" fmla="*/ 263611 w 3814119"/>
              <a:gd name="connsiteY18" fmla="*/ 2677298 h 2685536"/>
              <a:gd name="connsiteX19" fmla="*/ 3814119 w 3814119"/>
              <a:gd name="connsiteY19" fmla="*/ 2685536 h 2685536"/>
              <a:gd name="connsiteX20" fmla="*/ 3805881 w 3814119"/>
              <a:gd name="connsiteY20" fmla="*/ 238898 h 2685536"/>
              <a:gd name="connsiteX21" fmla="*/ 3336324 w 3814119"/>
              <a:gd name="connsiteY21" fmla="*/ 41190 h 2685536"/>
              <a:gd name="connsiteX22" fmla="*/ 3303373 w 3814119"/>
              <a:gd name="connsiteY22" fmla="*/ 0 h 2685536"/>
              <a:gd name="connsiteX0" fmla="*/ 3303373 w 3814119"/>
              <a:gd name="connsiteY0" fmla="*/ 0 h 2685536"/>
              <a:gd name="connsiteX1" fmla="*/ 2364259 w 3814119"/>
              <a:gd name="connsiteY1" fmla="*/ 642552 h 2685536"/>
              <a:gd name="connsiteX2" fmla="*/ 1795848 w 3814119"/>
              <a:gd name="connsiteY2" fmla="*/ 757882 h 2685536"/>
              <a:gd name="connsiteX3" fmla="*/ 1421992 w 3814119"/>
              <a:gd name="connsiteY3" fmla="*/ 872503 h 2685536"/>
              <a:gd name="connsiteX4" fmla="*/ 1331955 w 3814119"/>
              <a:gd name="connsiteY4" fmla="*/ 1063969 h 2685536"/>
              <a:gd name="connsiteX5" fmla="*/ 1193714 w 3814119"/>
              <a:gd name="connsiteY5" fmla="*/ 1242240 h 2685536"/>
              <a:gd name="connsiteX6" fmla="*/ 969684 w 3814119"/>
              <a:gd name="connsiteY6" fmla="*/ 1355575 h 2685536"/>
              <a:gd name="connsiteX7" fmla="*/ 749643 w 3814119"/>
              <a:gd name="connsiteY7" fmla="*/ 1359244 h 2685536"/>
              <a:gd name="connsiteX8" fmla="*/ 547172 w 3814119"/>
              <a:gd name="connsiteY8" fmla="*/ 1408477 h 2685536"/>
              <a:gd name="connsiteX9" fmla="*/ 283369 w 3814119"/>
              <a:gd name="connsiteY9" fmla="*/ 1546140 h 2685536"/>
              <a:gd name="connsiteX10" fmla="*/ 159801 w 3814119"/>
              <a:gd name="connsiteY10" fmla="*/ 1690752 h 2685536"/>
              <a:gd name="connsiteX11" fmla="*/ 123567 w 3814119"/>
              <a:gd name="connsiteY11" fmla="*/ 1828800 h 2685536"/>
              <a:gd name="connsiteX12" fmla="*/ 90616 w 3814119"/>
              <a:gd name="connsiteY12" fmla="*/ 1853514 h 2685536"/>
              <a:gd name="connsiteX13" fmla="*/ 0 w 3814119"/>
              <a:gd name="connsiteY13" fmla="*/ 1977082 h 2685536"/>
              <a:gd name="connsiteX14" fmla="*/ 32951 w 3814119"/>
              <a:gd name="connsiteY14" fmla="*/ 2265406 h 2685536"/>
              <a:gd name="connsiteX15" fmla="*/ 90616 w 3814119"/>
              <a:gd name="connsiteY15" fmla="*/ 2446638 h 2685536"/>
              <a:gd name="connsiteX16" fmla="*/ 148281 w 3814119"/>
              <a:gd name="connsiteY16" fmla="*/ 2529017 h 2685536"/>
              <a:gd name="connsiteX17" fmla="*/ 164757 w 3814119"/>
              <a:gd name="connsiteY17" fmla="*/ 2627871 h 2685536"/>
              <a:gd name="connsiteX18" fmla="*/ 263611 w 3814119"/>
              <a:gd name="connsiteY18" fmla="*/ 2677298 h 2685536"/>
              <a:gd name="connsiteX19" fmla="*/ 3814119 w 3814119"/>
              <a:gd name="connsiteY19" fmla="*/ 2685536 h 2685536"/>
              <a:gd name="connsiteX20" fmla="*/ 3805881 w 3814119"/>
              <a:gd name="connsiteY20" fmla="*/ 238898 h 2685536"/>
              <a:gd name="connsiteX21" fmla="*/ 3336324 w 3814119"/>
              <a:gd name="connsiteY21" fmla="*/ 41190 h 2685536"/>
              <a:gd name="connsiteX22" fmla="*/ 3303373 w 3814119"/>
              <a:gd name="connsiteY22" fmla="*/ 0 h 2685536"/>
              <a:gd name="connsiteX0" fmla="*/ 3303373 w 3814119"/>
              <a:gd name="connsiteY0" fmla="*/ 0 h 2685536"/>
              <a:gd name="connsiteX1" fmla="*/ 2364259 w 3814119"/>
              <a:gd name="connsiteY1" fmla="*/ 642552 h 2685536"/>
              <a:gd name="connsiteX2" fmla="*/ 1795848 w 3814119"/>
              <a:gd name="connsiteY2" fmla="*/ 757882 h 2685536"/>
              <a:gd name="connsiteX3" fmla="*/ 1421992 w 3814119"/>
              <a:gd name="connsiteY3" fmla="*/ 872503 h 2685536"/>
              <a:gd name="connsiteX4" fmla="*/ 1331955 w 3814119"/>
              <a:gd name="connsiteY4" fmla="*/ 1063969 h 2685536"/>
              <a:gd name="connsiteX5" fmla="*/ 1193714 w 3814119"/>
              <a:gd name="connsiteY5" fmla="*/ 1242240 h 2685536"/>
              <a:gd name="connsiteX6" fmla="*/ 969684 w 3814119"/>
              <a:gd name="connsiteY6" fmla="*/ 1355575 h 2685536"/>
              <a:gd name="connsiteX7" fmla="*/ 749643 w 3814119"/>
              <a:gd name="connsiteY7" fmla="*/ 1359244 h 2685536"/>
              <a:gd name="connsiteX8" fmla="*/ 547172 w 3814119"/>
              <a:gd name="connsiteY8" fmla="*/ 1408477 h 2685536"/>
              <a:gd name="connsiteX9" fmla="*/ 283369 w 3814119"/>
              <a:gd name="connsiteY9" fmla="*/ 1546140 h 2685536"/>
              <a:gd name="connsiteX10" fmla="*/ 159801 w 3814119"/>
              <a:gd name="connsiteY10" fmla="*/ 1690752 h 2685536"/>
              <a:gd name="connsiteX11" fmla="*/ 166429 w 3814119"/>
              <a:gd name="connsiteY11" fmla="*/ 1774031 h 2685536"/>
              <a:gd name="connsiteX12" fmla="*/ 90616 w 3814119"/>
              <a:gd name="connsiteY12" fmla="*/ 1853514 h 2685536"/>
              <a:gd name="connsiteX13" fmla="*/ 0 w 3814119"/>
              <a:gd name="connsiteY13" fmla="*/ 1977082 h 2685536"/>
              <a:gd name="connsiteX14" fmla="*/ 32951 w 3814119"/>
              <a:gd name="connsiteY14" fmla="*/ 2265406 h 2685536"/>
              <a:gd name="connsiteX15" fmla="*/ 90616 w 3814119"/>
              <a:gd name="connsiteY15" fmla="*/ 2446638 h 2685536"/>
              <a:gd name="connsiteX16" fmla="*/ 148281 w 3814119"/>
              <a:gd name="connsiteY16" fmla="*/ 2529017 h 2685536"/>
              <a:gd name="connsiteX17" fmla="*/ 164757 w 3814119"/>
              <a:gd name="connsiteY17" fmla="*/ 2627871 h 2685536"/>
              <a:gd name="connsiteX18" fmla="*/ 263611 w 3814119"/>
              <a:gd name="connsiteY18" fmla="*/ 2677298 h 2685536"/>
              <a:gd name="connsiteX19" fmla="*/ 3814119 w 3814119"/>
              <a:gd name="connsiteY19" fmla="*/ 2685536 h 2685536"/>
              <a:gd name="connsiteX20" fmla="*/ 3805881 w 3814119"/>
              <a:gd name="connsiteY20" fmla="*/ 238898 h 2685536"/>
              <a:gd name="connsiteX21" fmla="*/ 3336324 w 3814119"/>
              <a:gd name="connsiteY21" fmla="*/ 41190 h 2685536"/>
              <a:gd name="connsiteX22" fmla="*/ 3303373 w 3814119"/>
              <a:gd name="connsiteY22" fmla="*/ 0 h 2685536"/>
              <a:gd name="connsiteX0" fmla="*/ 3303373 w 3814119"/>
              <a:gd name="connsiteY0" fmla="*/ 0 h 2685536"/>
              <a:gd name="connsiteX1" fmla="*/ 2364259 w 3814119"/>
              <a:gd name="connsiteY1" fmla="*/ 642552 h 2685536"/>
              <a:gd name="connsiteX2" fmla="*/ 1795848 w 3814119"/>
              <a:gd name="connsiteY2" fmla="*/ 757882 h 2685536"/>
              <a:gd name="connsiteX3" fmla="*/ 1421992 w 3814119"/>
              <a:gd name="connsiteY3" fmla="*/ 872503 h 2685536"/>
              <a:gd name="connsiteX4" fmla="*/ 1331955 w 3814119"/>
              <a:gd name="connsiteY4" fmla="*/ 1063969 h 2685536"/>
              <a:gd name="connsiteX5" fmla="*/ 1193714 w 3814119"/>
              <a:gd name="connsiteY5" fmla="*/ 1242240 h 2685536"/>
              <a:gd name="connsiteX6" fmla="*/ 969684 w 3814119"/>
              <a:gd name="connsiteY6" fmla="*/ 1355575 h 2685536"/>
              <a:gd name="connsiteX7" fmla="*/ 749643 w 3814119"/>
              <a:gd name="connsiteY7" fmla="*/ 1359244 h 2685536"/>
              <a:gd name="connsiteX8" fmla="*/ 547172 w 3814119"/>
              <a:gd name="connsiteY8" fmla="*/ 1408477 h 2685536"/>
              <a:gd name="connsiteX9" fmla="*/ 283369 w 3814119"/>
              <a:gd name="connsiteY9" fmla="*/ 1546140 h 2685536"/>
              <a:gd name="connsiteX10" fmla="*/ 214570 w 3814119"/>
              <a:gd name="connsiteY10" fmla="*/ 1626459 h 2685536"/>
              <a:gd name="connsiteX11" fmla="*/ 166429 w 3814119"/>
              <a:gd name="connsiteY11" fmla="*/ 1774031 h 2685536"/>
              <a:gd name="connsiteX12" fmla="*/ 90616 w 3814119"/>
              <a:gd name="connsiteY12" fmla="*/ 1853514 h 2685536"/>
              <a:gd name="connsiteX13" fmla="*/ 0 w 3814119"/>
              <a:gd name="connsiteY13" fmla="*/ 1977082 h 2685536"/>
              <a:gd name="connsiteX14" fmla="*/ 32951 w 3814119"/>
              <a:gd name="connsiteY14" fmla="*/ 2265406 h 2685536"/>
              <a:gd name="connsiteX15" fmla="*/ 90616 w 3814119"/>
              <a:gd name="connsiteY15" fmla="*/ 2446638 h 2685536"/>
              <a:gd name="connsiteX16" fmla="*/ 148281 w 3814119"/>
              <a:gd name="connsiteY16" fmla="*/ 2529017 h 2685536"/>
              <a:gd name="connsiteX17" fmla="*/ 164757 w 3814119"/>
              <a:gd name="connsiteY17" fmla="*/ 2627871 h 2685536"/>
              <a:gd name="connsiteX18" fmla="*/ 263611 w 3814119"/>
              <a:gd name="connsiteY18" fmla="*/ 2677298 h 2685536"/>
              <a:gd name="connsiteX19" fmla="*/ 3814119 w 3814119"/>
              <a:gd name="connsiteY19" fmla="*/ 2685536 h 2685536"/>
              <a:gd name="connsiteX20" fmla="*/ 3805881 w 3814119"/>
              <a:gd name="connsiteY20" fmla="*/ 238898 h 2685536"/>
              <a:gd name="connsiteX21" fmla="*/ 3336324 w 3814119"/>
              <a:gd name="connsiteY21" fmla="*/ 41190 h 2685536"/>
              <a:gd name="connsiteX22" fmla="*/ 3303373 w 3814119"/>
              <a:gd name="connsiteY22" fmla="*/ 0 h 2685536"/>
              <a:gd name="connsiteX0" fmla="*/ 3303373 w 3814119"/>
              <a:gd name="connsiteY0" fmla="*/ 0 h 2685536"/>
              <a:gd name="connsiteX1" fmla="*/ 2364259 w 3814119"/>
              <a:gd name="connsiteY1" fmla="*/ 642552 h 2685536"/>
              <a:gd name="connsiteX2" fmla="*/ 1795848 w 3814119"/>
              <a:gd name="connsiteY2" fmla="*/ 757882 h 2685536"/>
              <a:gd name="connsiteX3" fmla="*/ 1421992 w 3814119"/>
              <a:gd name="connsiteY3" fmla="*/ 872503 h 2685536"/>
              <a:gd name="connsiteX4" fmla="*/ 1331955 w 3814119"/>
              <a:gd name="connsiteY4" fmla="*/ 1063969 h 2685536"/>
              <a:gd name="connsiteX5" fmla="*/ 1193714 w 3814119"/>
              <a:gd name="connsiteY5" fmla="*/ 1242240 h 2685536"/>
              <a:gd name="connsiteX6" fmla="*/ 969684 w 3814119"/>
              <a:gd name="connsiteY6" fmla="*/ 1355575 h 2685536"/>
              <a:gd name="connsiteX7" fmla="*/ 749643 w 3814119"/>
              <a:gd name="connsiteY7" fmla="*/ 1359244 h 2685536"/>
              <a:gd name="connsiteX8" fmla="*/ 547172 w 3814119"/>
              <a:gd name="connsiteY8" fmla="*/ 1408477 h 2685536"/>
              <a:gd name="connsiteX9" fmla="*/ 319088 w 3814119"/>
              <a:gd name="connsiteY9" fmla="*/ 1505659 h 2685536"/>
              <a:gd name="connsiteX10" fmla="*/ 214570 w 3814119"/>
              <a:gd name="connsiteY10" fmla="*/ 1626459 h 2685536"/>
              <a:gd name="connsiteX11" fmla="*/ 166429 w 3814119"/>
              <a:gd name="connsiteY11" fmla="*/ 1774031 h 2685536"/>
              <a:gd name="connsiteX12" fmla="*/ 90616 w 3814119"/>
              <a:gd name="connsiteY12" fmla="*/ 1853514 h 2685536"/>
              <a:gd name="connsiteX13" fmla="*/ 0 w 3814119"/>
              <a:gd name="connsiteY13" fmla="*/ 1977082 h 2685536"/>
              <a:gd name="connsiteX14" fmla="*/ 32951 w 3814119"/>
              <a:gd name="connsiteY14" fmla="*/ 2265406 h 2685536"/>
              <a:gd name="connsiteX15" fmla="*/ 90616 w 3814119"/>
              <a:gd name="connsiteY15" fmla="*/ 2446638 h 2685536"/>
              <a:gd name="connsiteX16" fmla="*/ 148281 w 3814119"/>
              <a:gd name="connsiteY16" fmla="*/ 2529017 h 2685536"/>
              <a:gd name="connsiteX17" fmla="*/ 164757 w 3814119"/>
              <a:gd name="connsiteY17" fmla="*/ 2627871 h 2685536"/>
              <a:gd name="connsiteX18" fmla="*/ 263611 w 3814119"/>
              <a:gd name="connsiteY18" fmla="*/ 2677298 h 2685536"/>
              <a:gd name="connsiteX19" fmla="*/ 3814119 w 3814119"/>
              <a:gd name="connsiteY19" fmla="*/ 2685536 h 2685536"/>
              <a:gd name="connsiteX20" fmla="*/ 3805881 w 3814119"/>
              <a:gd name="connsiteY20" fmla="*/ 238898 h 2685536"/>
              <a:gd name="connsiteX21" fmla="*/ 3336324 w 3814119"/>
              <a:gd name="connsiteY21" fmla="*/ 41190 h 2685536"/>
              <a:gd name="connsiteX22" fmla="*/ 3303373 w 3814119"/>
              <a:gd name="connsiteY22" fmla="*/ 0 h 2685536"/>
              <a:gd name="connsiteX0" fmla="*/ 3303373 w 3814119"/>
              <a:gd name="connsiteY0" fmla="*/ 0 h 2685536"/>
              <a:gd name="connsiteX1" fmla="*/ 2364259 w 3814119"/>
              <a:gd name="connsiteY1" fmla="*/ 642552 h 2685536"/>
              <a:gd name="connsiteX2" fmla="*/ 1795848 w 3814119"/>
              <a:gd name="connsiteY2" fmla="*/ 757882 h 2685536"/>
              <a:gd name="connsiteX3" fmla="*/ 1421992 w 3814119"/>
              <a:gd name="connsiteY3" fmla="*/ 872503 h 2685536"/>
              <a:gd name="connsiteX4" fmla="*/ 1331955 w 3814119"/>
              <a:gd name="connsiteY4" fmla="*/ 1063969 h 2685536"/>
              <a:gd name="connsiteX5" fmla="*/ 1193714 w 3814119"/>
              <a:gd name="connsiteY5" fmla="*/ 1242240 h 2685536"/>
              <a:gd name="connsiteX6" fmla="*/ 969684 w 3814119"/>
              <a:gd name="connsiteY6" fmla="*/ 1355575 h 2685536"/>
              <a:gd name="connsiteX7" fmla="*/ 749643 w 3814119"/>
              <a:gd name="connsiteY7" fmla="*/ 1359244 h 2685536"/>
              <a:gd name="connsiteX8" fmla="*/ 547172 w 3814119"/>
              <a:gd name="connsiteY8" fmla="*/ 1408477 h 2685536"/>
              <a:gd name="connsiteX9" fmla="*/ 319088 w 3814119"/>
              <a:gd name="connsiteY9" fmla="*/ 1505659 h 2685536"/>
              <a:gd name="connsiteX10" fmla="*/ 214570 w 3814119"/>
              <a:gd name="connsiteY10" fmla="*/ 1626459 h 2685536"/>
              <a:gd name="connsiteX11" fmla="*/ 166429 w 3814119"/>
              <a:gd name="connsiteY11" fmla="*/ 1774031 h 2685536"/>
              <a:gd name="connsiteX12" fmla="*/ 114428 w 3814119"/>
              <a:gd name="connsiteY12" fmla="*/ 1877327 h 2685536"/>
              <a:gd name="connsiteX13" fmla="*/ 0 w 3814119"/>
              <a:gd name="connsiteY13" fmla="*/ 1977082 h 2685536"/>
              <a:gd name="connsiteX14" fmla="*/ 32951 w 3814119"/>
              <a:gd name="connsiteY14" fmla="*/ 2265406 h 2685536"/>
              <a:gd name="connsiteX15" fmla="*/ 90616 w 3814119"/>
              <a:gd name="connsiteY15" fmla="*/ 2446638 h 2685536"/>
              <a:gd name="connsiteX16" fmla="*/ 148281 w 3814119"/>
              <a:gd name="connsiteY16" fmla="*/ 2529017 h 2685536"/>
              <a:gd name="connsiteX17" fmla="*/ 164757 w 3814119"/>
              <a:gd name="connsiteY17" fmla="*/ 2627871 h 2685536"/>
              <a:gd name="connsiteX18" fmla="*/ 263611 w 3814119"/>
              <a:gd name="connsiteY18" fmla="*/ 2677298 h 2685536"/>
              <a:gd name="connsiteX19" fmla="*/ 3814119 w 3814119"/>
              <a:gd name="connsiteY19" fmla="*/ 2685536 h 2685536"/>
              <a:gd name="connsiteX20" fmla="*/ 3805881 w 3814119"/>
              <a:gd name="connsiteY20" fmla="*/ 238898 h 2685536"/>
              <a:gd name="connsiteX21" fmla="*/ 3336324 w 3814119"/>
              <a:gd name="connsiteY21" fmla="*/ 41190 h 2685536"/>
              <a:gd name="connsiteX22" fmla="*/ 3303373 w 3814119"/>
              <a:gd name="connsiteY22" fmla="*/ 0 h 2685536"/>
              <a:gd name="connsiteX0" fmla="*/ 3277179 w 3787925"/>
              <a:gd name="connsiteY0" fmla="*/ 0 h 2685536"/>
              <a:gd name="connsiteX1" fmla="*/ 2338065 w 3787925"/>
              <a:gd name="connsiteY1" fmla="*/ 642552 h 2685536"/>
              <a:gd name="connsiteX2" fmla="*/ 1769654 w 3787925"/>
              <a:gd name="connsiteY2" fmla="*/ 757882 h 2685536"/>
              <a:gd name="connsiteX3" fmla="*/ 1395798 w 3787925"/>
              <a:gd name="connsiteY3" fmla="*/ 872503 h 2685536"/>
              <a:gd name="connsiteX4" fmla="*/ 1305761 w 3787925"/>
              <a:gd name="connsiteY4" fmla="*/ 1063969 h 2685536"/>
              <a:gd name="connsiteX5" fmla="*/ 1167520 w 3787925"/>
              <a:gd name="connsiteY5" fmla="*/ 1242240 h 2685536"/>
              <a:gd name="connsiteX6" fmla="*/ 943490 w 3787925"/>
              <a:gd name="connsiteY6" fmla="*/ 1355575 h 2685536"/>
              <a:gd name="connsiteX7" fmla="*/ 723449 w 3787925"/>
              <a:gd name="connsiteY7" fmla="*/ 1359244 h 2685536"/>
              <a:gd name="connsiteX8" fmla="*/ 520978 w 3787925"/>
              <a:gd name="connsiteY8" fmla="*/ 1408477 h 2685536"/>
              <a:gd name="connsiteX9" fmla="*/ 292894 w 3787925"/>
              <a:gd name="connsiteY9" fmla="*/ 1505659 h 2685536"/>
              <a:gd name="connsiteX10" fmla="*/ 188376 w 3787925"/>
              <a:gd name="connsiteY10" fmla="*/ 1626459 h 2685536"/>
              <a:gd name="connsiteX11" fmla="*/ 140235 w 3787925"/>
              <a:gd name="connsiteY11" fmla="*/ 1774031 h 2685536"/>
              <a:gd name="connsiteX12" fmla="*/ 88234 w 3787925"/>
              <a:gd name="connsiteY12" fmla="*/ 1877327 h 2685536"/>
              <a:gd name="connsiteX13" fmla="*/ 0 w 3787925"/>
              <a:gd name="connsiteY13" fmla="*/ 1977082 h 2685536"/>
              <a:gd name="connsiteX14" fmla="*/ 6757 w 3787925"/>
              <a:gd name="connsiteY14" fmla="*/ 2265406 h 2685536"/>
              <a:gd name="connsiteX15" fmla="*/ 64422 w 3787925"/>
              <a:gd name="connsiteY15" fmla="*/ 2446638 h 2685536"/>
              <a:gd name="connsiteX16" fmla="*/ 122087 w 3787925"/>
              <a:gd name="connsiteY16" fmla="*/ 2529017 h 2685536"/>
              <a:gd name="connsiteX17" fmla="*/ 138563 w 3787925"/>
              <a:gd name="connsiteY17" fmla="*/ 2627871 h 2685536"/>
              <a:gd name="connsiteX18" fmla="*/ 237417 w 3787925"/>
              <a:gd name="connsiteY18" fmla="*/ 2677298 h 2685536"/>
              <a:gd name="connsiteX19" fmla="*/ 3787925 w 3787925"/>
              <a:gd name="connsiteY19" fmla="*/ 2685536 h 2685536"/>
              <a:gd name="connsiteX20" fmla="*/ 3779687 w 3787925"/>
              <a:gd name="connsiteY20" fmla="*/ 238898 h 2685536"/>
              <a:gd name="connsiteX21" fmla="*/ 3310130 w 3787925"/>
              <a:gd name="connsiteY21" fmla="*/ 41190 h 2685536"/>
              <a:gd name="connsiteX22" fmla="*/ 3277179 w 3787925"/>
              <a:gd name="connsiteY22" fmla="*/ 0 h 2685536"/>
              <a:gd name="connsiteX0" fmla="*/ 3289472 w 3800218"/>
              <a:gd name="connsiteY0" fmla="*/ 0 h 2685536"/>
              <a:gd name="connsiteX1" fmla="*/ 2350358 w 3800218"/>
              <a:gd name="connsiteY1" fmla="*/ 642552 h 2685536"/>
              <a:gd name="connsiteX2" fmla="*/ 1781947 w 3800218"/>
              <a:gd name="connsiteY2" fmla="*/ 757882 h 2685536"/>
              <a:gd name="connsiteX3" fmla="*/ 1408091 w 3800218"/>
              <a:gd name="connsiteY3" fmla="*/ 872503 h 2685536"/>
              <a:gd name="connsiteX4" fmla="*/ 1318054 w 3800218"/>
              <a:gd name="connsiteY4" fmla="*/ 1063969 h 2685536"/>
              <a:gd name="connsiteX5" fmla="*/ 1179813 w 3800218"/>
              <a:gd name="connsiteY5" fmla="*/ 1242240 h 2685536"/>
              <a:gd name="connsiteX6" fmla="*/ 955783 w 3800218"/>
              <a:gd name="connsiteY6" fmla="*/ 1355575 h 2685536"/>
              <a:gd name="connsiteX7" fmla="*/ 735742 w 3800218"/>
              <a:gd name="connsiteY7" fmla="*/ 1359244 h 2685536"/>
              <a:gd name="connsiteX8" fmla="*/ 533271 w 3800218"/>
              <a:gd name="connsiteY8" fmla="*/ 1408477 h 2685536"/>
              <a:gd name="connsiteX9" fmla="*/ 305187 w 3800218"/>
              <a:gd name="connsiteY9" fmla="*/ 1505659 h 2685536"/>
              <a:gd name="connsiteX10" fmla="*/ 200669 w 3800218"/>
              <a:gd name="connsiteY10" fmla="*/ 1626459 h 2685536"/>
              <a:gd name="connsiteX11" fmla="*/ 152528 w 3800218"/>
              <a:gd name="connsiteY11" fmla="*/ 1774031 h 2685536"/>
              <a:gd name="connsiteX12" fmla="*/ 100527 w 3800218"/>
              <a:gd name="connsiteY12" fmla="*/ 1877327 h 2685536"/>
              <a:gd name="connsiteX13" fmla="*/ 12293 w 3800218"/>
              <a:gd name="connsiteY13" fmla="*/ 1977082 h 2685536"/>
              <a:gd name="connsiteX14" fmla="*/ 0 w 3800218"/>
              <a:gd name="connsiteY14" fmla="*/ 2267787 h 2685536"/>
              <a:gd name="connsiteX15" fmla="*/ 76715 w 3800218"/>
              <a:gd name="connsiteY15" fmla="*/ 2446638 h 2685536"/>
              <a:gd name="connsiteX16" fmla="*/ 134380 w 3800218"/>
              <a:gd name="connsiteY16" fmla="*/ 2529017 h 2685536"/>
              <a:gd name="connsiteX17" fmla="*/ 150856 w 3800218"/>
              <a:gd name="connsiteY17" fmla="*/ 2627871 h 2685536"/>
              <a:gd name="connsiteX18" fmla="*/ 249710 w 3800218"/>
              <a:gd name="connsiteY18" fmla="*/ 2677298 h 2685536"/>
              <a:gd name="connsiteX19" fmla="*/ 3800218 w 3800218"/>
              <a:gd name="connsiteY19" fmla="*/ 2685536 h 2685536"/>
              <a:gd name="connsiteX20" fmla="*/ 3791980 w 3800218"/>
              <a:gd name="connsiteY20" fmla="*/ 238898 h 2685536"/>
              <a:gd name="connsiteX21" fmla="*/ 3322423 w 3800218"/>
              <a:gd name="connsiteY21" fmla="*/ 41190 h 2685536"/>
              <a:gd name="connsiteX22" fmla="*/ 3289472 w 3800218"/>
              <a:gd name="connsiteY22" fmla="*/ 0 h 2685536"/>
              <a:gd name="connsiteX0" fmla="*/ 3289472 w 3800218"/>
              <a:gd name="connsiteY0" fmla="*/ 0 h 2685536"/>
              <a:gd name="connsiteX1" fmla="*/ 2350358 w 3800218"/>
              <a:gd name="connsiteY1" fmla="*/ 642552 h 2685536"/>
              <a:gd name="connsiteX2" fmla="*/ 1781947 w 3800218"/>
              <a:gd name="connsiteY2" fmla="*/ 757882 h 2685536"/>
              <a:gd name="connsiteX3" fmla="*/ 1408091 w 3800218"/>
              <a:gd name="connsiteY3" fmla="*/ 872503 h 2685536"/>
              <a:gd name="connsiteX4" fmla="*/ 1318054 w 3800218"/>
              <a:gd name="connsiteY4" fmla="*/ 1063969 h 2685536"/>
              <a:gd name="connsiteX5" fmla="*/ 1179813 w 3800218"/>
              <a:gd name="connsiteY5" fmla="*/ 1242240 h 2685536"/>
              <a:gd name="connsiteX6" fmla="*/ 955783 w 3800218"/>
              <a:gd name="connsiteY6" fmla="*/ 1355575 h 2685536"/>
              <a:gd name="connsiteX7" fmla="*/ 735742 w 3800218"/>
              <a:gd name="connsiteY7" fmla="*/ 1359244 h 2685536"/>
              <a:gd name="connsiteX8" fmla="*/ 533271 w 3800218"/>
              <a:gd name="connsiteY8" fmla="*/ 1408477 h 2685536"/>
              <a:gd name="connsiteX9" fmla="*/ 305187 w 3800218"/>
              <a:gd name="connsiteY9" fmla="*/ 1505659 h 2685536"/>
              <a:gd name="connsiteX10" fmla="*/ 200669 w 3800218"/>
              <a:gd name="connsiteY10" fmla="*/ 1626459 h 2685536"/>
              <a:gd name="connsiteX11" fmla="*/ 152528 w 3800218"/>
              <a:gd name="connsiteY11" fmla="*/ 1774031 h 2685536"/>
              <a:gd name="connsiteX12" fmla="*/ 100527 w 3800218"/>
              <a:gd name="connsiteY12" fmla="*/ 1877327 h 2685536"/>
              <a:gd name="connsiteX13" fmla="*/ 12293 w 3800218"/>
              <a:gd name="connsiteY13" fmla="*/ 1977082 h 2685536"/>
              <a:gd name="connsiteX14" fmla="*/ 0 w 3800218"/>
              <a:gd name="connsiteY14" fmla="*/ 2267787 h 2685536"/>
              <a:gd name="connsiteX15" fmla="*/ 71952 w 3800218"/>
              <a:gd name="connsiteY15" fmla="*/ 2449020 h 2685536"/>
              <a:gd name="connsiteX16" fmla="*/ 134380 w 3800218"/>
              <a:gd name="connsiteY16" fmla="*/ 2529017 h 2685536"/>
              <a:gd name="connsiteX17" fmla="*/ 150856 w 3800218"/>
              <a:gd name="connsiteY17" fmla="*/ 2627871 h 2685536"/>
              <a:gd name="connsiteX18" fmla="*/ 249710 w 3800218"/>
              <a:gd name="connsiteY18" fmla="*/ 2677298 h 2685536"/>
              <a:gd name="connsiteX19" fmla="*/ 3800218 w 3800218"/>
              <a:gd name="connsiteY19" fmla="*/ 2685536 h 2685536"/>
              <a:gd name="connsiteX20" fmla="*/ 3791980 w 3800218"/>
              <a:gd name="connsiteY20" fmla="*/ 238898 h 2685536"/>
              <a:gd name="connsiteX21" fmla="*/ 3322423 w 3800218"/>
              <a:gd name="connsiteY21" fmla="*/ 41190 h 2685536"/>
              <a:gd name="connsiteX22" fmla="*/ 3289472 w 3800218"/>
              <a:gd name="connsiteY22" fmla="*/ 0 h 2685536"/>
              <a:gd name="connsiteX0" fmla="*/ 3289472 w 3800218"/>
              <a:gd name="connsiteY0" fmla="*/ 0 h 2685536"/>
              <a:gd name="connsiteX1" fmla="*/ 2350358 w 3800218"/>
              <a:gd name="connsiteY1" fmla="*/ 642552 h 2685536"/>
              <a:gd name="connsiteX2" fmla="*/ 1781947 w 3800218"/>
              <a:gd name="connsiteY2" fmla="*/ 757882 h 2685536"/>
              <a:gd name="connsiteX3" fmla="*/ 1408091 w 3800218"/>
              <a:gd name="connsiteY3" fmla="*/ 872503 h 2685536"/>
              <a:gd name="connsiteX4" fmla="*/ 1318054 w 3800218"/>
              <a:gd name="connsiteY4" fmla="*/ 1063969 h 2685536"/>
              <a:gd name="connsiteX5" fmla="*/ 1179813 w 3800218"/>
              <a:gd name="connsiteY5" fmla="*/ 1242240 h 2685536"/>
              <a:gd name="connsiteX6" fmla="*/ 955783 w 3800218"/>
              <a:gd name="connsiteY6" fmla="*/ 1355575 h 2685536"/>
              <a:gd name="connsiteX7" fmla="*/ 735742 w 3800218"/>
              <a:gd name="connsiteY7" fmla="*/ 1359244 h 2685536"/>
              <a:gd name="connsiteX8" fmla="*/ 533271 w 3800218"/>
              <a:gd name="connsiteY8" fmla="*/ 1408477 h 2685536"/>
              <a:gd name="connsiteX9" fmla="*/ 305187 w 3800218"/>
              <a:gd name="connsiteY9" fmla="*/ 1505659 h 2685536"/>
              <a:gd name="connsiteX10" fmla="*/ 200669 w 3800218"/>
              <a:gd name="connsiteY10" fmla="*/ 1626459 h 2685536"/>
              <a:gd name="connsiteX11" fmla="*/ 152528 w 3800218"/>
              <a:gd name="connsiteY11" fmla="*/ 1774031 h 2685536"/>
              <a:gd name="connsiteX12" fmla="*/ 100527 w 3800218"/>
              <a:gd name="connsiteY12" fmla="*/ 1877327 h 2685536"/>
              <a:gd name="connsiteX13" fmla="*/ 12293 w 3800218"/>
              <a:gd name="connsiteY13" fmla="*/ 1977082 h 2685536"/>
              <a:gd name="connsiteX14" fmla="*/ 0 w 3800218"/>
              <a:gd name="connsiteY14" fmla="*/ 2267787 h 2685536"/>
              <a:gd name="connsiteX15" fmla="*/ 71952 w 3800218"/>
              <a:gd name="connsiteY15" fmla="*/ 2449020 h 2685536"/>
              <a:gd name="connsiteX16" fmla="*/ 110567 w 3800218"/>
              <a:gd name="connsiteY16" fmla="*/ 2536161 h 2685536"/>
              <a:gd name="connsiteX17" fmla="*/ 150856 w 3800218"/>
              <a:gd name="connsiteY17" fmla="*/ 2627871 h 2685536"/>
              <a:gd name="connsiteX18" fmla="*/ 249710 w 3800218"/>
              <a:gd name="connsiteY18" fmla="*/ 2677298 h 2685536"/>
              <a:gd name="connsiteX19" fmla="*/ 3800218 w 3800218"/>
              <a:gd name="connsiteY19" fmla="*/ 2685536 h 2685536"/>
              <a:gd name="connsiteX20" fmla="*/ 3791980 w 3800218"/>
              <a:gd name="connsiteY20" fmla="*/ 238898 h 2685536"/>
              <a:gd name="connsiteX21" fmla="*/ 3322423 w 3800218"/>
              <a:gd name="connsiteY21" fmla="*/ 41190 h 2685536"/>
              <a:gd name="connsiteX22" fmla="*/ 3289472 w 3800218"/>
              <a:gd name="connsiteY22" fmla="*/ 0 h 2685536"/>
              <a:gd name="connsiteX0" fmla="*/ 3301378 w 3812124"/>
              <a:gd name="connsiteY0" fmla="*/ 0 h 2685536"/>
              <a:gd name="connsiteX1" fmla="*/ 2362264 w 3812124"/>
              <a:gd name="connsiteY1" fmla="*/ 642552 h 2685536"/>
              <a:gd name="connsiteX2" fmla="*/ 1793853 w 3812124"/>
              <a:gd name="connsiteY2" fmla="*/ 757882 h 2685536"/>
              <a:gd name="connsiteX3" fmla="*/ 1419997 w 3812124"/>
              <a:gd name="connsiteY3" fmla="*/ 872503 h 2685536"/>
              <a:gd name="connsiteX4" fmla="*/ 1329960 w 3812124"/>
              <a:gd name="connsiteY4" fmla="*/ 1063969 h 2685536"/>
              <a:gd name="connsiteX5" fmla="*/ 1191719 w 3812124"/>
              <a:gd name="connsiteY5" fmla="*/ 1242240 h 2685536"/>
              <a:gd name="connsiteX6" fmla="*/ 967689 w 3812124"/>
              <a:gd name="connsiteY6" fmla="*/ 1355575 h 2685536"/>
              <a:gd name="connsiteX7" fmla="*/ 747648 w 3812124"/>
              <a:gd name="connsiteY7" fmla="*/ 1359244 h 2685536"/>
              <a:gd name="connsiteX8" fmla="*/ 545177 w 3812124"/>
              <a:gd name="connsiteY8" fmla="*/ 1408477 h 2685536"/>
              <a:gd name="connsiteX9" fmla="*/ 317093 w 3812124"/>
              <a:gd name="connsiteY9" fmla="*/ 1505659 h 2685536"/>
              <a:gd name="connsiteX10" fmla="*/ 212575 w 3812124"/>
              <a:gd name="connsiteY10" fmla="*/ 1626459 h 2685536"/>
              <a:gd name="connsiteX11" fmla="*/ 164434 w 3812124"/>
              <a:gd name="connsiteY11" fmla="*/ 1774031 h 2685536"/>
              <a:gd name="connsiteX12" fmla="*/ 112433 w 3812124"/>
              <a:gd name="connsiteY12" fmla="*/ 1877327 h 2685536"/>
              <a:gd name="connsiteX13" fmla="*/ 24199 w 3812124"/>
              <a:gd name="connsiteY13" fmla="*/ 1977082 h 2685536"/>
              <a:gd name="connsiteX14" fmla="*/ 0 w 3812124"/>
              <a:gd name="connsiteY14" fmla="*/ 2165394 h 2685536"/>
              <a:gd name="connsiteX15" fmla="*/ 83858 w 3812124"/>
              <a:gd name="connsiteY15" fmla="*/ 2449020 h 2685536"/>
              <a:gd name="connsiteX16" fmla="*/ 122473 w 3812124"/>
              <a:gd name="connsiteY16" fmla="*/ 2536161 h 2685536"/>
              <a:gd name="connsiteX17" fmla="*/ 162762 w 3812124"/>
              <a:gd name="connsiteY17" fmla="*/ 2627871 h 2685536"/>
              <a:gd name="connsiteX18" fmla="*/ 261616 w 3812124"/>
              <a:gd name="connsiteY18" fmla="*/ 2677298 h 2685536"/>
              <a:gd name="connsiteX19" fmla="*/ 3812124 w 3812124"/>
              <a:gd name="connsiteY19" fmla="*/ 2685536 h 2685536"/>
              <a:gd name="connsiteX20" fmla="*/ 3803886 w 3812124"/>
              <a:gd name="connsiteY20" fmla="*/ 238898 h 2685536"/>
              <a:gd name="connsiteX21" fmla="*/ 3334329 w 3812124"/>
              <a:gd name="connsiteY21" fmla="*/ 41190 h 2685536"/>
              <a:gd name="connsiteX22" fmla="*/ 3301378 w 3812124"/>
              <a:gd name="connsiteY22" fmla="*/ 0 h 2685536"/>
              <a:gd name="connsiteX0" fmla="*/ 3301378 w 3812124"/>
              <a:gd name="connsiteY0" fmla="*/ 0 h 2685536"/>
              <a:gd name="connsiteX1" fmla="*/ 2362264 w 3812124"/>
              <a:gd name="connsiteY1" fmla="*/ 642552 h 2685536"/>
              <a:gd name="connsiteX2" fmla="*/ 1793853 w 3812124"/>
              <a:gd name="connsiteY2" fmla="*/ 757882 h 2685536"/>
              <a:gd name="connsiteX3" fmla="*/ 1419997 w 3812124"/>
              <a:gd name="connsiteY3" fmla="*/ 872503 h 2685536"/>
              <a:gd name="connsiteX4" fmla="*/ 1329960 w 3812124"/>
              <a:gd name="connsiteY4" fmla="*/ 1063969 h 2685536"/>
              <a:gd name="connsiteX5" fmla="*/ 1191719 w 3812124"/>
              <a:gd name="connsiteY5" fmla="*/ 1242240 h 2685536"/>
              <a:gd name="connsiteX6" fmla="*/ 967689 w 3812124"/>
              <a:gd name="connsiteY6" fmla="*/ 1355575 h 2685536"/>
              <a:gd name="connsiteX7" fmla="*/ 747648 w 3812124"/>
              <a:gd name="connsiteY7" fmla="*/ 1359244 h 2685536"/>
              <a:gd name="connsiteX8" fmla="*/ 545177 w 3812124"/>
              <a:gd name="connsiteY8" fmla="*/ 1408477 h 2685536"/>
              <a:gd name="connsiteX9" fmla="*/ 317093 w 3812124"/>
              <a:gd name="connsiteY9" fmla="*/ 1505659 h 2685536"/>
              <a:gd name="connsiteX10" fmla="*/ 212575 w 3812124"/>
              <a:gd name="connsiteY10" fmla="*/ 1626459 h 2685536"/>
              <a:gd name="connsiteX11" fmla="*/ 164434 w 3812124"/>
              <a:gd name="connsiteY11" fmla="*/ 1774031 h 2685536"/>
              <a:gd name="connsiteX12" fmla="*/ 112433 w 3812124"/>
              <a:gd name="connsiteY12" fmla="*/ 1877327 h 2685536"/>
              <a:gd name="connsiteX13" fmla="*/ 24199 w 3812124"/>
              <a:gd name="connsiteY13" fmla="*/ 1977082 h 2685536"/>
              <a:gd name="connsiteX14" fmla="*/ 0 w 3812124"/>
              <a:gd name="connsiteY14" fmla="*/ 2165394 h 2685536"/>
              <a:gd name="connsiteX15" fmla="*/ 12420 w 3812124"/>
              <a:gd name="connsiteY15" fmla="*/ 2346626 h 2685536"/>
              <a:gd name="connsiteX16" fmla="*/ 122473 w 3812124"/>
              <a:gd name="connsiteY16" fmla="*/ 2536161 h 2685536"/>
              <a:gd name="connsiteX17" fmla="*/ 162762 w 3812124"/>
              <a:gd name="connsiteY17" fmla="*/ 2627871 h 2685536"/>
              <a:gd name="connsiteX18" fmla="*/ 261616 w 3812124"/>
              <a:gd name="connsiteY18" fmla="*/ 2677298 h 2685536"/>
              <a:gd name="connsiteX19" fmla="*/ 3812124 w 3812124"/>
              <a:gd name="connsiteY19" fmla="*/ 2685536 h 2685536"/>
              <a:gd name="connsiteX20" fmla="*/ 3803886 w 3812124"/>
              <a:gd name="connsiteY20" fmla="*/ 238898 h 2685536"/>
              <a:gd name="connsiteX21" fmla="*/ 3334329 w 3812124"/>
              <a:gd name="connsiteY21" fmla="*/ 41190 h 2685536"/>
              <a:gd name="connsiteX22" fmla="*/ 3301378 w 3812124"/>
              <a:gd name="connsiteY22" fmla="*/ 0 h 2685536"/>
              <a:gd name="connsiteX0" fmla="*/ 3301378 w 3812124"/>
              <a:gd name="connsiteY0" fmla="*/ 0 h 2685536"/>
              <a:gd name="connsiteX1" fmla="*/ 2362264 w 3812124"/>
              <a:gd name="connsiteY1" fmla="*/ 642552 h 2685536"/>
              <a:gd name="connsiteX2" fmla="*/ 1793853 w 3812124"/>
              <a:gd name="connsiteY2" fmla="*/ 757882 h 2685536"/>
              <a:gd name="connsiteX3" fmla="*/ 1419997 w 3812124"/>
              <a:gd name="connsiteY3" fmla="*/ 872503 h 2685536"/>
              <a:gd name="connsiteX4" fmla="*/ 1329960 w 3812124"/>
              <a:gd name="connsiteY4" fmla="*/ 1063969 h 2685536"/>
              <a:gd name="connsiteX5" fmla="*/ 1191719 w 3812124"/>
              <a:gd name="connsiteY5" fmla="*/ 1242240 h 2685536"/>
              <a:gd name="connsiteX6" fmla="*/ 967689 w 3812124"/>
              <a:gd name="connsiteY6" fmla="*/ 1355575 h 2685536"/>
              <a:gd name="connsiteX7" fmla="*/ 747648 w 3812124"/>
              <a:gd name="connsiteY7" fmla="*/ 1359244 h 2685536"/>
              <a:gd name="connsiteX8" fmla="*/ 545177 w 3812124"/>
              <a:gd name="connsiteY8" fmla="*/ 1408477 h 2685536"/>
              <a:gd name="connsiteX9" fmla="*/ 317093 w 3812124"/>
              <a:gd name="connsiteY9" fmla="*/ 1505659 h 2685536"/>
              <a:gd name="connsiteX10" fmla="*/ 212575 w 3812124"/>
              <a:gd name="connsiteY10" fmla="*/ 1626459 h 2685536"/>
              <a:gd name="connsiteX11" fmla="*/ 164434 w 3812124"/>
              <a:gd name="connsiteY11" fmla="*/ 1774031 h 2685536"/>
              <a:gd name="connsiteX12" fmla="*/ 112433 w 3812124"/>
              <a:gd name="connsiteY12" fmla="*/ 1877327 h 2685536"/>
              <a:gd name="connsiteX13" fmla="*/ 24199 w 3812124"/>
              <a:gd name="connsiteY13" fmla="*/ 1977082 h 2685536"/>
              <a:gd name="connsiteX14" fmla="*/ 0 w 3812124"/>
              <a:gd name="connsiteY14" fmla="*/ 2165394 h 2685536"/>
              <a:gd name="connsiteX15" fmla="*/ 12420 w 3812124"/>
              <a:gd name="connsiteY15" fmla="*/ 2346626 h 2685536"/>
              <a:gd name="connsiteX16" fmla="*/ 81992 w 3812124"/>
              <a:gd name="connsiteY16" fmla="*/ 2436148 h 2685536"/>
              <a:gd name="connsiteX17" fmla="*/ 162762 w 3812124"/>
              <a:gd name="connsiteY17" fmla="*/ 2627871 h 2685536"/>
              <a:gd name="connsiteX18" fmla="*/ 261616 w 3812124"/>
              <a:gd name="connsiteY18" fmla="*/ 2677298 h 2685536"/>
              <a:gd name="connsiteX19" fmla="*/ 3812124 w 3812124"/>
              <a:gd name="connsiteY19" fmla="*/ 2685536 h 2685536"/>
              <a:gd name="connsiteX20" fmla="*/ 3803886 w 3812124"/>
              <a:gd name="connsiteY20" fmla="*/ 238898 h 2685536"/>
              <a:gd name="connsiteX21" fmla="*/ 3334329 w 3812124"/>
              <a:gd name="connsiteY21" fmla="*/ 41190 h 2685536"/>
              <a:gd name="connsiteX22" fmla="*/ 3301378 w 3812124"/>
              <a:gd name="connsiteY22" fmla="*/ 0 h 2685536"/>
              <a:gd name="connsiteX0" fmla="*/ 3301378 w 3812124"/>
              <a:gd name="connsiteY0" fmla="*/ 0 h 2685536"/>
              <a:gd name="connsiteX1" fmla="*/ 2362264 w 3812124"/>
              <a:gd name="connsiteY1" fmla="*/ 642552 h 2685536"/>
              <a:gd name="connsiteX2" fmla="*/ 1793853 w 3812124"/>
              <a:gd name="connsiteY2" fmla="*/ 757882 h 2685536"/>
              <a:gd name="connsiteX3" fmla="*/ 1419997 w 3812124"/>
              <a:gd name="connsiteY3" fmla="*/ 872503 h 2685536"/>
              <a:gd name="connsiteX4" fmla="*/ 1329960 w 3812124"/>
              <a:gd name="connsiteY4" fmla="*/ 1063969 h 2685536"/>
              <a:gd name="connsiteX5" fmla="*/ 1191719 w 3812124"/>
              <a:gd name="connsiteY5" fmla="*/ 1242240 h 2685536"/>
              <a:gd name="connsiteX6" fmla="*/ 967689 w 3812124"/>
              <a:gd name="connsiteY6" fmla="*/ 1355575 h 2685536"/>
              <a:gd name="connsiteX7" fmla="*/ 747648 w 3812124"/>
              <a:gd name="connsiteY7" fmla="*/ 1359244 h 2685536"/>
              <a:gd name="connsiteX8" fmla="*/ 545177 w 3812124"/>
              <a:gd name="connsiteY8" fmla="*/ 1408477 h 2685536"/>
              <a:gd name="connsiteX9" fmla="*/ 317093 w 3812124"/>
              <a:gd name="connsiteY9" fmla="*/ 1505659 h 2685536"/>
              <a:gd name="connsiteX10" fmla="*/ 212575 w 3812124"/>
              <a:gd name="connsiteY10" fmla="*/ 1626459 h 2685536"/>
              <a:gd name="connsiteX11" fmla="*/ 164434 w 3812124"/>
              <a:gd name="connsiteY11" fmla="*/ 1774031 h 2685536"/>
              <a:gd name="connsiteX12" fmla="*/ 112433 w 3812124"/>
              <a:gd name="connsiteY12" fmla="*/ 1877327 h 2685536"/>
              <a:gd name="connsiteX13" fmla="*/ 24199 w 3812124"/>
              <a:gd name="connsiteY13" fmla="*/ 1977082 h 2685536"/>
              <a:gd name="connsiteX14" fmla="*/ 0 w 3812124"/>
              <a:gd name="connsiteY14" fmla="*/ 2165394 h 2685536"/>
              <a:gd name="connsiteX15" fmla="*/ 12420 w 3812124"/>
              <a:gd name="connsiteY15" fmla="*/ 2346626 h 2685536"/>
              <a:gd name="connsiteX16" fmla="*/ 81992 w 3812124"/>
              <a:gd name="connsiteY16" fmla="*/ 2436148 h 2685536"/>
              <a:gd name="connsiteX17" fmla="*/ 138950 w 3812124"/>
              <a:gd name="connsiteY17" fmla="*/ 2587390 h 2685536"/>
              <a:gd name="connsiteX18" fmla="*/ 261616 w 3812124"/>
              <a:gd name="connsiteY18" fmla="*/ 2677298 h 2685536"/>
              <a:gd name="connsiteX19" fmla="*/ 3812124 w 3812124"/>
              <a:gd name="connsiteY19" fmla="*/ 2685536 h 2685536"/>
              <a:gd name="connsiteX20" fmla="*/ 3803886 w 3812124"/>
              <a:gd name="connsiteY20" fmla="*/ 238898 h 2685536"/>
              <a:gd name="connsiteX21" fmla="*/ 3334329 w 3812124"/>
              <a:gd name="connsiteY21" fmla="*/ 41190 h 2685536"/>
              <a:gd name="connsiteX22" fmla="*/ 3301378 w 3812124"/>
              <a:gd name="connsiteY22" fmla="*/ 0 h 2685536"/>
              <a:gd name="connsiteX0" fmla="*/ 3301378 w 3812124"/>
              <a:gd name="connsiteY0" fmla="*/ 0 h 2685536"/>
              <a:gd name="connsiteX1" fmla="*/ 2362264 w 3812124"/>
              <a:gd name="connsiteY1" fmla="*/ 642552 h 2685536"/>
              <a:gd name="connsiteX2" fmla="*/ 1793853 w 3812124"/>
              <a:gd name="connsiteY2" fmla="*/ 757882 h 2685536"/>
              <a:gd name="connsiteX3" fmla="*/ 1419997 w 3812124"/>
              <a:gd name="connsiteY3" fmla="*/ 872503 h 2685536"/>
              <a:gd name="connsiteX4" fmla="*/ 1329960 w 3812124"/>
              <a:gd name="connsiteY4" fmla="*/ 1063969 h 2685536"/>
              <a:gd name="connsiteX5" fmla="*/ 1191719 w 3812124"/>
              <a:gd name="connsiteY5" fmla="*/ 1242240 h 2685536"/>
              <a:gd name="connsiteX6" fmla="*/ 967689 w 3812124"/>
              <a:gd name="connsiteY6" fmla="*/ 1355575 h 2685536"/>
              <a:gd name="connsiteX7" fmla="*/ 747648 w 3812124"/>
              <a:gd name="connsiteY7" fmla="*/ 1359244 h 2685536"/>
              <a:gd name="connsiteX8" fmla="*/ 545177 w 3812124"/>
              <a:gd name="connsiteY8" fmla="*/ 1408477 h 2685536"/>
              <a:gd name="connsiteX9" fmla="*/ 317093 w 3812124"/>
              <a:gd name="connsiteY9" fmla="*/ 1505659 h 2685536"/>
              <a:gd name="connsiteX10" fmla="*/ 212575 w 3812124"/>
              <a:gd name="connsiteY10" fmla="*/ 1626459 h 2685536"/>
              <a:gd name="connsiteX11" fmla="*/ 164434 w 3812124"/>
              <a:gd name="connsiteY11" fmla="*/ 1774031 h 2685536"/>
              <a:gd name="connsiteX12" fmla="*/ 112433 w 3812124"/>
              <a:gd name="connsiteY12" fmla="*/ 1877327 h 2685536"/>
              <a:gd name="connsiteX13" fmla="*/ 24199 w 3812124"/>
              <a:gd name="connsiteY13" fmla="*/ 1977082 h 2685536"/>
              <a:gd name="connsiteX14" fmla="*/ 0 w 3812124"/>
              <a:gd name="connsiteY14" fmla="*/ 2165394 h 2685536"/>
              <a:gd name="connsiteX15" fmla="*/ 12420 w 3812124"/>
              <a:gd name="connsiteY15" fmla="*/ 2346626 h 2685536"/>
              <a:gd name="connsiteX16" fmla="*/ 81992 w 3812124"/>
              <a:gd name="connsiteY16" fmla="*/ 2436148 h 2685536"/>
              <a:gd name="connsiteX17" fmla="*/ 138950 w 3812124"/>
              <a:gd name="connsiteY17" fmla="*/ 2587390 h 2685536"/>
              <a:gd name="connsiteX18" fmla="*/ 254472 w 3812124"/>
              <a:gd name="connsiteY18" fmla="*/ 2639198 h 2685536"/>
              <a:gd name="connsiteX19" fmla="*/ 3812124 w 3812124"/>
              <a:gd name="connsiteY19" fmla="*/ 2685536 h 2685536"/>
              <a:gd name="connsiteX20" fmla="*/ 3803886 w 3812124"/>
              <a:gd name="connsiteY20" fmla="*/ 238898 h 2685536"/>
              <a:gd name="connsiteX21" fmla="*/ 3334329 w 3812124"/>
              <a:gd name="connsiteY21" fmla="*/ 41190 h 2685536"/>
              <a:gd name="connsiteX22" fmla="*/ 3301378 w 3812124"/>
              <a:gd name="connsiteY22" fmla="*/ 0 h 2685536"/>
              <a:gd name="connsiteX0" fmla="*/ 3301378 w 3803886"/>
              <a:gd name="connsiteY0" fmla="*/ 0 h 2652198"/>
              <a:gd name="connsiteX1" fmla="*/ 2362264 w 3803886"/>
              <a:gd name="connsiteY1" fmla="*/ 642552 h 2652198"/>
              <a:gd name="connsiteX2" fmla="*/ 1793853 w 3803886"/>
              <a:gd name="connsiteY2" fmla="*/ 757882 h 2652198"/>
              <a:gd name="connsiteX3" fmla="*/ 1419997 w 3803886"/>
              <a:gd name="connsiteY3" fmla="*/ 872503 h 2652198"/>
              <a:gd name="connsiteX4" fmla="*/ 1329960 w 3803886"/>
              <a:gd name="connsiteY4" fmla="*/ 1063969 h 2652198"/>
              <a:gd name="connsiteX5" fmla="*/ 1191719 w 3803886"/>
              <a:gd name="connsiteY5" fmla="*/ 1242240 h 2652198"/>
              <a:gd name="connsiteX6" fmla="*/ 967689 w 3803886"/>
              <a:gd name="connsiteY6" fmla="*/ 1355575 h 2652198"/>
              <a:gd name="connsiteX7" fmla="*/ 747648 w 3803886"/>
              <a:gd name="connsiteY7" fmla="*/ 1359244 h 2652198"/>
              <a:gd name="connsiteX8" fmla="*/ 545177 w 3803886"/>
              <a:gd name="connsiteY8" fmla="*/ 1408477 h 2652198"/>
              <a:gd name="connsiteX9" fmla="*/ 317093 w 3803886"/>
              <a:gd name="connsiteY9" fmla="*/ 1505659 h 2652198"/>
              <a:gd name="connsiteX10" fmla="*/ 212575 w 3803886"/>
              <a:gd name="connsiteY10" fmla="*/ 1626459 h 2652198"/>
              <a:gd name="connsiteX11" fmla="*/ 164434 w 3803886"/>
              <a:gd name="connsiteY11" fmla="*/ 1774031 h 2652198"/>
              <a:gd name="connsiteX12" fmla="*/ 112433 w 3803886"/>
              <a:gd name="connsiteY12" fmla="*/ 1877327 h 2652198"/>
              <a:gd name="connsiteX13" fmla="*/ 24199 w 3803886"/>
              <a:gd name="connsiteY13" fmla="*/ 1977082 h 2652198"/>
              <a:gd name="connsiteX14" fmla="*/ 0 w 3803886"/>
              <a:gd name="connsiteY14" fmla="*/ 2165394 h 2652198"/>
              <a:gd name="connsiteX15" fmla="*/ 12420 w 3803886"/>
              <a:gd name="connsiteY15" fmla="*/ 2346626 h 2652198"/>
              <a:gd name="connsiteX16" fmla="*/ 81992 w 3803886"/>
              <a:gd name="connsiteY16" fmla="*/ 2436148 h 2652198"/>
              <a:gd name="connsiteX17" fmla="*/ 138950 w 3803886"/>
              <a:gd name="connsiteY17" fmla="*/ 2587390 h 2652198"/>
              <a:gd name="connsiteX18" fmla="*/ 254472 w 3803886"/>
              <a:gd name="connsiteY18" fmla="*/ 2639198 h 2652198"/>
              <a:gd name="connsiteX19" fmla="*/ 3721637 w 3803886"/>
              <a:gd name="connsiteY19" fmla="*/ 2652198 h 2652198"/>
              <a:gd name="connsiteX20" fmla="*/ 3803886 w 3803886"/>
              <a:gd name="connsiteY20" fmla="*/ 238898 h 2652198"/>
              <a:gd name="connsiteX21" fmla="*/ 3334329 w 3803886"/>
              <a:gd name="connsiteY21" fmla="*/ 41190 h 2652198"/>
              <a:gd name="connsiteX22" fmla="*/ 3301378 w 3803886"/>
              <a:gd name="connsiteY22" fmla="*/ 0 h 2652198"/>
              <a:gd name="connsiteX0" fmla="*/ 3301378 w 3730068"/>
              <a:gd name="connsiteY0" fmla="*/ 0 h 2652198"/>
              <a:gd name="connsiteX1" fmla="*/ 2362264 w 3730068"/>
              <a:gd name="connsiteY1" fmla="*/ 642552 h 2652198"/>
              <a:gd name="connsiteX2" fmla="*/ 1793853 w 3730068"/>
              <a:gd name="connsiteY2" fmla="*/ 757882 h 2652198"/>
              <a:gd name="connsiteX3" fmla="*/ 1419997 w 3730068"/>
              <a:gd name="connsiteY3" fmla="*/ 872503 h 2652198"/>
              <a:gd name="connsiteX4" fmla="*/ 1329960 w 3730068"/>
              <a:gd name="connsiteY4" fmla="*/ 1063969 h 2652198"/>
              <a:gd name="connsiteX5" fmla="*/ 1191719 w 3730068"/>
              <a:gd name="connsiteY5" fmla="*/ 1242240 h 2652198"/>
              <a:gd name="connsiteX6" fmla="*/ 967689 w 3730068"/>
              <a:gd name="connsiteY6" fmla="*/ 1355575 h 2652198"/>
              <a:gd name="connsiteX7" fmla="*/ 747648 w 3730068"/>
              <a:gd name="connsiteY7" fmla="*/ 1359244 h 2652198"/>
              <a:gd name="connsiteX8" fmla="*/ 545177 w 3730068"/>
              <a:gd name="connsiteY8" fmla="*/ 1408477 h 2652198"/>
              <a:gd name="connsiteX9" fmla="*/ 317093 w 3730068"/>
              <a:gd name="connsiteY9" fmla="*/ 1505659 h 2652198"/>
              <a:gd name="connsiteX10" fmla="*/ 212575 w 3730068"/>
              <a:gd name="connsiteY10" fmla="*/ 1626459 h 2652198"/>
              <a:gd name="connsiteX11" fmla="*/ 164434 w 3730068"/>
              <a:gd name="connsiteY11" fmla="*/ 1774031 h 2652198"/>
              <a:gd name="connsiteX12" fmla="*/ 112433 w 3730068"/>
              <a:gd name="connsiteY12" fmla="*/ 1877327 h 2652198"/>
              <a:gd name="connsiteX13" fmla="*/ 24199 w 3730068"/>
              <a:gd name="connsiteY13" fmla="*/ 1977082 h 2652198"/>
              <a:gd name="connsiteX14" fmla="*/ 0 w 3730068"/>
              <a:gd name="connsiteY14" fmla="*/ 2165394 h 2652198"/>
              <a:gd name="connsiteX15" fmla="*/ 12420 w 3730068"/>
              <a:gd name="connsiteY15" fmla="*/ 2346626 h 2652198"/>
              <a:gd name="connsiteX16" fmla="*/ 81992 w 3730068"/>
              <a:gd name="connsiteY16" fmla="*/ 2436148 h 2652198"/>
              <a:gd name="connsiteX17" fmla="*/ 138950 w 3730068"/>
              <a:gd name="connsiteY17" fmla="*/ 2587390 h 2652198"/>
              <a:gd name="connsiteX18" fmla="*/ 254472 w 3730068"/>
              <a:gd name="connsiteY18" fmla="*/ 2639198 h 2652198"/>
              <a:gd name="connsiteX19" fmla="*/ 3721637 w 3730068"/>
              <a:gd name="connsiteY19" fmla="*/ 2652198 h 2652198"/>
              <a:gd name="connsiteX20" fmla="*/ 3730068 w 3730068"/>
              <a:gd name="connsiteY20" fmla="*/ 250804 h 2652198"/>
              <a:gd name="connsiteX21" fmla="*/ 3334329 w 3730068"/>
              <a:gd name="connsiteY21" fmla="*/ 41190 h 2652198"/>
              <a:gd name="connsiteX22" fmla="*/ 3301378 w 3730068"/>
              <a:gd name="connsiteY22" fmla="*/ 0 h 2652198"/>
              <a:gd name="connsiteX0" fmla="*/ 3301378 w 3730068"/>
              <a:gd name="connsiteY0" fmla="*/ 0 h 2652198"/>
              <a:gd name="connsiteX1" fmla="*/ 2362264 w 3730068"/>
              <a:gd name="connsiteY1" fmla="*/ 642552 h 2652198"/>
              <a:gd name="connsiteX2" fmla="*/ 1793853 w 3730068"/>
              <a:gd name="connsiteY2" fmla="*/ 757882 h 2652198"/>
              <a:gd name="connsiteX3" fmla="*/ 1419997 w 3730068"/>
              <a:gd name="connsiteY3" fmla="*/ 872503 h 2652198"/>
              <a:gd name="connsiteX4" fmla="*/ 1329960 w 3730068"/>
              <a:gd name="connsiteY4" fmla="*/ 1063969 h 2652198"/>
              <a:gd name="connsiteX5" fmla="*/ 1191719 w 3730068"/>
              <a:gd name="connsiteY5" fmla="*/ 1242240 h 2652198"/>
              <a:gd name="connsiteX6" fmla="*/ 967689 w 3730068"/>
              <a:gd name="connsiteY6" fmla="*/ 1355575 h 2652198"/>
              <a:gd name="connsiteX7" fmla="*/ 747648 w 3730068"/>
              <a:gd name="connsiteY7" fmla="*/ 1359244 h 2652198"/>
              <a:gd name="connsiteX8" fmla="*/ 545177 w 3730068"/>
              <a:gd name="connsiteY8" fmla="*/ 1408477 h 2652198"/>
              <a:gd name="connsiteX9" fmla="*/ 317093 w 3730068"/>
              <a:gd name="connsiteY9" fmla="*/ 1505659 h 2652198"/>
              <a:gd name="connsiteX10" fmla="*/ 212575 w 3730068"/>
              <a:gd name="connsiteY10" fmla="*/ 1626459 h 2652198"/>
              <a:gd name="connsiteX11" fmla="*/ 164434 w 3730068"/>
              <a:gd name="connsiteY11" fmla="*/ 1774031 h 2652198"/>
              <a:gd name="connsiteX12" fmla="*/ 112433 w 3730068"/>
              <a:gd name="connsiteY12" fmla="*/ 1877327 h 2652198"/>
              <a:gd name="connsiteX13" fmla="*/ 24199 w 3730068"/>
              <a:gd name="connsiteY13" fmla="*/ 1977082 h 2652198"/>
              <a:gd name="connsiteX14" fmla="*/ 0 w 3730068"/>
              <a:gd name="connsiteY14" fmla="*/ 2165394 h 2652198"/>
              <a:gd name="connsiteX15" fmla="*/ 12420 w 3730068"/>
              <a:gd name="connsiteY15" fmla="*/ 2346626 h 2652198"/>
              <a:gd name="connsiteX16" fmla="*/ 81992 w 3730068"/>
              <a:gd name="connsiteY16" fmla="*/ 2436148 h 2652198"/>
              <a:gd name="connsiteX17" fmla="*/ 138950 w 3730068"/>
              <a:gd name="connsiteY17" fmla="*/ 2587390 h 2652198"/>
              <a:gd name="connsiteX18" fmla="*/ 254472 w 3730068"/>
              <a:gd name="connsiteY18" fmla="*/ 2639198 h 2652198"/>
              <a:gd name="connsiteX19" fmla="*/ 3721637 w 3730068"/>
              <a:gd name="connsiteY19" fmla="*/ 2652198 h 2652198"/>
              <a:gd name="connsiteX20" fmla="*/ 3730068 w 3730068"/>
              <a:gd name="connsiteY20" fmla="*/ 250804 h 2652198"/>
              <a:gd name="connsiteX21" fmla="*/ 3436723 w 3730068"/>
              <a:gd name="connsiteY21" fmla="*/ 709 h 2652198"/>
              <a:gd name="connsiteX22" fmla="*/ 3301378 w 3730068"/>
              <a:gd name="connsiteY22" fmla="*/ 0 h 2652198"/>
              <a:gd name="connsiteX0" fmla="*/ 3122784 w 3730068"/>
              <a:gd name="connsiteY0" fmla="*/ 225510 h 2651489"/>
              <a:gd name="connsiteX1" fmla="*/ 2362264 w 3730068"/>
              <a:gd name="connsiteY1" fmla="*/ 641843 h 2651489"/>
              <a:gd name="connsiteX2" fmla="*/ 1793853 w 3730068"/>
              <a:gd name="connsiteY2" fmla="*/ 757173 h 2651489"/>
              <a:gd name="connsiteX3" fmla="*/ 1419997 w 3730068"/>
              <a:gd name="connsiteY3" fmla="*/ 871794 h 2651489"/>
              <a:gd name="connsiteX4" fmla="*/ 1329960 w 3730068"/>
              <a:gd name="connsiteY4" fmla="*/ 1063260 h 2651489"/>
              <a:gd name="connsiteX5" fmla="*/ 1191719 w 3730068"/>
              <a:gd name="connsiteY5" fmla="*/ 1241531 h 2651489"/>
              <a:gd name="connsiteX6" fmla="*/ 967689 w 3730068"/>
              <a:gd name="connsiteY6" fmla="*/ 1354866 h 2651489"/>
              <a:gd name="connsiteX7" fmla="*/ 747648 w 3730068"/>
              <a:gd name="connsiteY7" fmla="*/ 1358535 h 2651489"/>
              <a:gd name="connsiteX8" fmla="*/ 545177 w 3730068"/>
              <a:gd name="connsiteY8" fmla="*/ 1407768 h 2651489"/>
              <a:gd name="connsiteX9" fmla="*/ 317093 w 3730068"/>
              <a:gd name="connsiteY9" fmla="*/ 1504950 h 2651489"/>
              <a:gd name="connsiteX10" fmla="*/ 212575 w 3730068"/>
              <a:gd name="connsiteY10" fmla="*/ 1625750 h 2651489"/>
              <a:gd name="connsiteX11" fmla="*/ 164434 w 3730068"/>
              <a:gd name="connsiteY11" fmla="*/ 1773322 h 2651489"/>
              <a:gd name="connsiteX12" fmla="*/ 112433 w 3730068"/>
              <a:gd name="connsiteY12" fmla="*/ 1876618 h 2651489"/>
              <a:gd name="connsiteX13" fmla="*/ 24199 w 3730068"/>
              <a:gd name="connsiteY13" fmla="*/ 1976373 h 2651489"/>
              <a:gd name="connsiteX14" fmla="*/ 0 w 3730068"/>
              <a:gd name="connsiteY14" fmla="*/ 2164685 h 2651489"/>
              <a:gd name="connsiteX15" fmla="*/ 12420 w 3730068"/>
              <a:gd name="connsiteY15" fmla="*/ 2345917 h 2651489"/>
              <a:gd name="connsiteX16" fmla="*/ 81992 w 3730068"/>
              <a:gd name="connsiteY16" fmla="*/ 2435439 h 2651489"/>
              <a:gd name="connsiteX17" fmla="*/ 138950 w 3730068"/>
              <a:gd name="connsiteY17" fmla="*/ 2586681 h 2651489"/>
              <a:gd name="connsiteX18" fmla="*/ 254472 w 3730068"/>
              <a:gd name="connsiteY18" fmla="*/ 2638489 h 2651489"/>
              <a:gd name="connsiteX19" fmla="*/ 3721637 w 3730068"/>
              <a:gd name="connsiteY19" fmla="*/ 2651489 h 2651489"/>
              <a:gd name="connsiteX20" fmla="*/ 3730068 w 3730068"/>
              <a:gd name="connsiteY20" fmla="*/ 250095 h 2651489"/>
              <a:gd name="connsiteX21" fmla="*/ 3436723 w 3730068"/>
              <a:gd name="connsiteY21" fmla="*/ 0 h 2651489"/>
              <a:gd name="connsiteX22" fmla="*/ 3122784 w 3730068"/>
              <a:gd name="connsiteY22" fmla="*/ 225510 h 2651489"/>
              <a:gd name="connsiteX0" fmla="*/ 3122784 w 3730068"/>
              <a:gd name="connsiteY0" fmla="*/ 185029 h 2611008"/>
              <a:gd name="connsiteX1" fmla="*/ 2362264 w 3730068"/>
              <a:gd name="connsiteY1" fmla="*/ 601362 h 2611008"/>
              <a:gd name="connsiteX2" fmla="*/ 1793853 w 3730068"/>
              <a:gd name="connsiteY2" fmla="*/ 716692 h 2611008"/>
              <a:gd name="connsiteX3" fmla="*/ 1419997 w 3730068"/>
              <a:gd name="connsiteY3" fmla="*/ 831313 h 2611008"/>
              <a:gd name="connsiteX4" fmla="*/ 1329960 w 3730068"/>
              <a:gd name="connsiteY4" fmla="*/ 1022779 h 2611008"/>
              <a:gd name="connsiteX5" fmla="*/ 1191719 w 3730068"/>
              <a:gd name="connsiteY5" fmla="*/ 1201050 h 2611008"/>
              <a:gd name="connsiteX6" fmla="*/ 967689 w 3730068"/>
              <a:gd name="connsiteY6" fmla="*/ 1314385 h 2611008"/>
              <a:gd name="connsiteX7" fmla="*/ 747648 w 3730068"/>
              <a:gd name="connsiteY7" fmla="*/ 1318054 h 2611008"/>
              <a:gd name="connsiteX8" fmla="*/ 545177 w 3730068"/>
              <a:gd name="connsiteY8" fmla="*/ 1367287 h 2611008"/>
              <a:gd name="connsiteX9" fmla="*/ 317093 w 3730068"/>
              <a:gd name="connsiteY9" fmla="*/ 1464469 h 2611008"/>
              <a:gd name="connsiteX10" fmla="*/ 212575 w 3730068"/>
              <a:gd name="connsiteY10" fmla="*/ 1585269 h 2611008"/>
              <a:gd name="connsiteX11" fmla="*/ 164434 w 3730068"/>
              <a:gd name="connsiteY11" fmla="*/ 1732841 h 2611008"/>
              <a:gd name="connsiteX12" fmla="*/ 112433 w 3730068"/>
              <a:gd name="connsiteY12" fmla="*/ 1836137 h 2611008"/>
              <a:gd name="connsiteX13" fmla="*/ 24199 w 3730068"/>
              <a:gd name="connsiteY13" fmla="*/ 1935892 h 2611008"/>
              <a:gd name="connsiteX14" fmla="*/ 0 w 3730068"/>
              <a:gd name="connsiteY14" fmla="*/ 2124204 h 2611008"/>
              <a:gd name="connsiteX15" fmla="*/ 12420 w 3730068"/>
              <a:gd name="connsiteY15" fmla="*/ 2305436 h 2611008"/>
              <a:gd name="connsiteX16" fmla="*/ 81992 w 3730068"/>
              <a:gd name="connsiteY16" fmla="*/ 2394958 h 2611008"/>
              <a:gd name="connsiteX17" fmla="*/ 138950 w 3730068"/>
              <a:gd name="connsiteY17" fmla="*/ 2546200 h 2611008"/>
              <a:gd name="connsiteX18" fmla="*/ 254472 w 3730068"/>
              <a:gd name="connsiteY18" fmla="*/ 2598008 h 2611008"/>
              <a:gd name="connsiteX19" fmla="*/ 3721637 w 3730068"/>
              <a:gd name="connsiteY19" fmla="*/ 2611008 h 2611008"/>
              <a:gd name="connsiteX20" fmla="*/ 3730068 w 3730068"/>
              <a:gd name="connsiteY20" fmla="*/ 209614 h 2611008"/>
              <a:gd name="connsiteX21" fmla="*/ 3196216 w 3730068"/>
              <a:gd name="connsiteY21" fmla="*/ 0 h 2611008"/>
              <a:gd name="connsiteX22" fmla="*/ 3122784 w 3730068"/>
              <a:gd name="connsiteY22" fmla="*/ 185029 h 2611008"/>
              <a:gd name="connsiteX0" fmla="*/ 2994196 w 3730068"/>
              <a:gd name="connsiteY0" fmla="*/ 154073 h 2611008"/>
              <a:gd name="connsiteX1" fmla="*/ 2362264 w 3730068"/>
              <a:gd name="connsiteY1" fmla="*/ 601362 h 2611008"/>
              <a:gd name="connsiteX2" fmla="*/ 1793853 w 3730068"/>
              <a:gd name="connsiteY2" fmla="*/ 716692 h 2611008"/>
              <a:gd name="connsiteX3" fmla="*/ 1419997 w 3730068"/>
              <a:gd name="connsiteY3" fmla="*/ 831313 h 2611008"/>
              <a:gd name="connsiteX4" fmla="*/ 1329960 w 3730068"/>
              <a:gd name="connsiteY4" fmla="*/ 1022779 h 2611008"/>
              <a:gd name="connsiteX5" fmla="*/ 1191719 w 3730068"/>
              <a:gd name="connsiteY5" fmla="*/ 1201050 h 2611008"/>
              <a:gd name="connsiteX6" fmla="*/ 967689 w 3730068"/>
              <a:gd name="connsiteY6" fmla="*/ 1314385 h 2611008"/>
              <a:gd name="connsiteX7" fmla="*/ 747648 w 3730068"/>
              <a:gd name="connsiteY7" fmla="*/ 1318054 h 2611008"/>
              <a:gd name="connsiteX8" fmla="*/ 545177 w 3730068"/>
              <a:gd name="connsiteY8" fmla="*/ 1367287 h 2611008"/>
              <a:gd name="connsiteX9" fmla="*/ 317093 w 3730068"/>
              <a:gd name="connsiteY9" fmla="*/ 1464469 h 2611008"/>
              <a:gd name="connsiteX10" fmla="*/ 212575 w 3730068"/>
              <a:gd name="connsiteY10" fmla="*/ 1585269 h 2611008"/>
              <a:gd name="connsiteX11" fmla="*/ 164434 w 3730068"/>
              <a:gd name="connsiteY11" fmla="*/ 1732841 h 2611008"/>
              <a:gd name="connsiteX12" fmla="*/ 112433 w 3730068"/>
              <a:gd name="connsiteY12" fmla="*/ 1836137 h 2611008"/>
              <a:gd name="connsiteX13" fmla="*/ 24199 w 3730068"/>
              <a:gd name="connsiteY13" fmla="*/ 1935892 h 2611008"/>
              <a:gd name="connsiteX14" fmla="*/ 0 w 3730068"/>
              <a:gd name="connsiteY14" fmla="*/ 2124204 h 2611008"/>
              <a:gd name="connsiteX15" fmla="*/ 12420 w 3730068"/>
              <a:gd name="connsiteY15" fmla="*/ 2305436 h 2611008"/>
              <a:gd name="connsiteX16" fmla="*/ 81992 w 3730068"/>
              <a:gd name="connsiteY16" fmla="*/ 2394958 h 2611008"/>
              <a:gd name="connsiteX17" fmla="*/ 138950 w 3730068"/>
              <a:gd name="connsiteY17" fmla="*/ 2546200 h 2611008"/>
              <a:gd name="connsiteX18" fmla="*/ 254472 w 3730068"/>
              <a:gd name="connsiteY18" fmla="*/ 2598008 h 2611008"/>
              <a:gd name="connsiteX19" fmla="*/ 3721637 w 3730068"/>
              <a:gd name="connsiteY19" fmla="*/ 2611008 h 2611008"/>
              <a:gd name="connsiteX20" fmla="*/ 3730068 w 3730068"/>
              <a:gd name="connsiteY20" fmla="*/ 209614 h 2611008"/>
              <a:gd name="connsiteX21" fmla="*/ 3196216 w 3730068"/>
              <a:gd name="connsiteY21" fmla="*/ 0 h 2611008"/>
              <a:gd name="connsiteX22" fmla="*/ 2994196 w 3730068"/>
              <a:gd name="connsiteY22" fmla="*/ 154073 h 2611008"/>
              <a:gd name="connsiteX0" fmla="*/ 2994196 w 3730068"/>
              <a:gd name="connsiteY0" fmla="*/ 154073 h 2611008"/>
              <a:gd name="connsiteX1" fmla="*/ 2447989 w 3730068"/>
              <a:gd name="connsiteY1" fmla="*/ 598980 h 2611008"/>
              <a:gd name="connsiteX2" fmla="*/ 1793853 w 3730068"/>
              <a:gd name="connsiteY2" fmla="*/ 716692 h 2611008"/>
              <a:gd name="connsiteX3" fmla="*/ 1419997 w 3730068"/>
              <a:gd name="connsiteY3" fmla="*/ 831313 h 2611008"/>
              <a:gd name="connsiteX4" fmla="*/ 1329960 w 3730068"/>
              <a:gd name="connsiteY4" fmla="*/ 1022779 h 2611008"/>
              <a:gd name="connsiteX5" fmla="*/ 1191719 w 3730068"/>
              <a:gd name="connsiteY5" fmla="*/ 1201050 h 2611008"/>
              <a:gd name="connsiteX6" fmla="*/ 967689 w 3730068"/>
              <a:gd name="connsiteY6" fmla="*/ 1314385 h 2611008"/>
              <a:gd name="connsiteX7" fmla="*/ 747648 w 3730068"/>
              <a:gd name="connsiteY7" fmla="*/ 1318054 h 2611008"/>
              <a:gd name="connsiteX8" fmla="*/ 545177 w 3730068"/>
              <a:gd name="connsiteY8" fmla="*/ 1367287 h 2611008"/>
              <a:gd name="connsiteX9" fmla="*/ 317093 w 3730068"/>
              <a:gd name="connsiteY9" fmla="*/ 1464469 h 2611008"/>
              <a:gd name="connsiteX10" fmla="*/ 212575 w 3730068"/>
              <a:gd name="connsiteY10" fmla="*/ 1585269 h 2611008"/>
              <a:gd name="connsiteX11" fmla="*/ 164434 w 3730068"/>
              <a:gd name="connsiteY11" fmla="*/ 1732841 h 2611008"/>
              <a:gd name="connsiteX12" fmla="*/ 112433 w 3730068"/>
              <a:gd name="connsiteY12" fmla="*/ 1836137 h 2611008"/>
              <a:gd name="connsiteX13" fmla="*/ 24199 w 3730068"/>
              <a:gd name="connsiteY13" fmla="*/ 1935892 h 2611008"/>
              <a:gd name="connsiteX14" fmla="*/ 0 w 3730068"/>
              <a:gd name="connsiteY14" fmla="*/ 2124204 h 2611008"/>
              <a:gd name="connsiteX15" fmla="*/ 12420 w 3730068"/>
              <a:gd name="connsiteY15" fmla="*/ 2305436 h 2611008"/>
              <a:gd name="connsiteX16" fmla="*/ 81992 w 3730068"/>
              <a:gd name="connsiteY16" fmla="*/ 2394958 h 2611008"/>
              <a:gd name="connsiteX17" fmla="*/ 138950 w 3730068"/>
              <a:gd name="connsiteY17" fmla="*/ 2546200 h 2611008"/>
              <a:gd name="connsiteX18" fmla="*/ 254472 w 3730068"/>
              <a:gd name="connsiteY18" fmla="*/ 2598008 h 2611008"/>
              <a:gd name="connsiteX19" fmla="*/ 3721637 w 3730068"/>
              <a:gd name="connsiteY19" fmla="*/ 2611008 h 2611008"/>
              <a:gd name="connsiteX20" fmla="*/ 3730068 w 3730068"/>
              <a:gd name="connsiteY20" fmla="*/ 209614 h 2611008"/>
              <a:gd name="connsiteX21" fmla="*/ 3196216 w 3730068"/>
              <a:gd name="connsiteY21" fmla="*/ 0 h 2611008"/>
              <a:gd name="connsiteX22" fmla="*/ 2994196 w 3730068"/>
              <a:gd name="connsiteY22" fmla="*/ 154073 h 26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30068" h="2611008">
                <a:moveTo>
                  <a:pt x="2994196" y="154073"/>
                </a:moveTo>
                <a:lnTo>
                  <a:pt x="2447989" y="598980"/>
                </a:lnTo>
                <a:lnTo>
                  <a:pt x="1793853" y="716692"/>
                </a:lnTo>
                <a:lnTo>
                  <a:pt x="1419997" y="831313"/>
                </a:lnTo>
                <a:lnTo>
                  <a:pt x="1329960" y="1022779"/>
                </a:lnTo>
                <a:lnTo>
                  <a:pt x="1191719" y="1201050"/>
                </a:lnTo>
                <a:lnTo>
                  <a:pt x="967689" y="1314385"/>
                </a:lnTo>
                <a:lnTo>
                  <a:pt x="747648" y="1318054"/>
                </a:lnTo>
                <a:lnTo>
                  <a:pt x="545177" y="1367287"/>
                </a:lnTo>
                <a:lnTo>
                  <a:pt x="317093" y="1464469"/>
                </a:lnTo>
                <a:lnTo>
                  <a:pt x="212575" y="1585269"/>
                </a:lnTo>
                <a:lnTo>
                  <a:pt x="164434" y="1732841"/>
                </a:lnTo>
                <a:lnTo>
                  <a:pt x="112433" y="1836137"/>
                </a:lnTo>
                <a:lnTo>
                  <a:pt x="24199" y="1935892"/>
                </a:lnTo>
                <a:lnTo>
                  <a:pt x="0" y="2124204"/>
                </a:lnTo>
                <a:lnTo>
                  <a:pt x="12420" y="2305436"/>
                </a:lnTo>
                <a:lnTo>
                  <a:pt x="81992" y="2394958"/>
                </a:lnTo>
                <a:lnTo>
                  <a:pt x="138950" y="2546200"/>
                </a:lnTo>
                <a:lnTo>
                  <a:pt x="254472" y="2598008"/>
                </a:lnTo>
                <a:lnTo>
                  <a:pt x="3721637" y="2611008"/>
                </a:lnTo>
                <a:cubicBezTo>
                  <a:pt x="3724447" y="1810543"/>
                  <a:pt x="3727258" y="1010079"/>
                  <a:pt x="3730068" y="209614"/>
                </a:cubicBezTo>
                <a:lnTo>
                  <a:pt x="3196216" y="0"/>
                </a:lnTo>
                <a:lnTo>
                  <a:pt x="2994196" y="15407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96559" y="4741441"/>
            <a:ext cx="2686270" cy="5956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 75 miles northwest from downtown Sacramento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5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noFill/>
        </p:spPr>
        <p:txBody>
          <a:bodyPr/>
          <a:lstStyle/>
          <a:p>
            <a:pPr marL="342900" algn="l">
              <a:tabLst>
                <a:tab pos="1028700" algn="r"/>
              </a:tabLst>
            </a:pPr>
            <a:r>
              <a:rPr lang="en-US" sz="10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lang="en-US" sz="1000" spc="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algn="l">
                <a:tabLst>
                  <a:tab pos="1028700" algn="r"/>
                </a:tabLst>
              </a:pPr>
              <a:t>20</a:t>
            </a:fld>
            <a:endParaRPr lang="en-US" sz="1000" spc="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807" y="6334897"/>
            <a:ext cx="3208326" cy="523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January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Draft, planning phase concepts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228" y="1222723"/>
            <a:ext cx="8883544" cy="491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2880" y="0"/>
            <a:ext cx="7836553" cy="729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Costs/acre-ft</a:t>
            </a: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b="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(with financing)</a:t>
            </a:r>
          </a:p>
        </p:txBody>
      </p:sp>
      <p:sp>
        <p:nvSpPr>
          <p:cNvPr id="8" name="Rectangle 7"/>
          <p:cNvSpPr/>
          <p:nvPr/>
        </p:nvSpPr>
        <p:spPr>
          <a:xfrm>
            <a:off x="6692794" y="1422507"/>
            <a:ext cx="2213001" cy="845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24635" y="6244575"/>
            <a:ext cx="61240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16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Price is FOB Sacramento River (North of Maxwell)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2257788"/>
            <a:ext cx="7863840" cy="291993"/>
          </a:xfrm>
          <a:prstGeom prst="rect">
            <a:avLst/>
          </a:prstGeom>
          <a:solidFill>
            <a:srgbClr val="339966">
              <a:alpha val="20000"/>
            </a:srgbClr>
          </a:solidFill>
          <a:ln>
            <a:solidFill>
              <a:srgbClr val="3399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373385" y="822960"/>
            <a:ext cx="2914650" cy="3657600"/>
            <a:chOff x="1371600" y="849871"/>
            <a:chExt cx="3886200" cy="4876800"/>
          </a:xfrm>
        </p:grpSpPr>
        <p:sp>
          <p:nvSpPr>
            <p:cNvPr id="22" name="Pie 21"/>
            <p:cNvSpPr/>
            <p:nvPr/>
          </p:nvSpPr>
          <p:spPr>
            <a:xfrm>
              <a:off x="1600200" y="1828800"/>
              <a:ext cx="3657600" cy="3657600"/>
            </a:xfrm>
            <a:prstGeom prst="pie">
              <a:avLst>
                <a:gd name="adj1" fmla="val 4005689"/>
                <a:gd name="adj2" fmla="val 542538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Pie 46"/>
            <p:cNvSpPr/>
            <p:nvPr/>
          </p:nvSpPr>
          <p:spPr>
            <a:xfrm>
              <a:off x="1600200" y="1828800"/>
              <a:ext cx="3657600" cy="3657600"/>
            </a:xfrm>
            <a:prstGeom prst="pie">
              <a:avLst>
                <a:gd name="adj1" fmla="val 2366828"/>
                <a:gd name="adj2" fmla="val 402930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Pie 45"/>
            <p:cNvSpPr/>
            <p:nvPr/>
          </p:nvSpPr>
          <p:spPr>
            <a:xfrm>
              <a:off x="1600200" y="1828800"/>
              <a:ext cx="3657600" cy="3657600"/>
            </a:xfrm>
            <a:prstGeom prst="pie">
              <a:avLst>
                <a:gd name="adj1" fmla="val 16218718"/>
                <a:gd name="adj2" fmla="val 2374992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Pie 30"/>
            <p:cNvSpPr/>
            <p:nvPr/>
          </p:nvSpPr>
          <p:spPr>
            <a:xfrm>
              <a:off x="1371600" y="1828800"/>
              <a:ext cx="3657600" cy="3657600"/>
            </a:xfrm>
            <a:prstGeom prst="pie">
              <a:avLst>
                <a:gd name="adj1" fmla="val 5400000"/>
                <a:gd name="adj2" fmla="val 1052182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Pie 31"/>
            <p:cNvSpPr/>
            <p:nvPr/>
          </p:nvSpPr>
          <p:spPr>
            <a:xfrm>
              <a:off x="1371600" y="1828800"/>
              <a:ext cx="3657600" cy="3657600"/>
            </a:xfrm>
            <a:prstGeom prst="pie">
              <a:avLst>
                <a:gd name="adj1" fmla="val 10513844"/>
                <a:gd name="adj2" fmla="val 162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310128" y="849871"/>
              <a:ext cx="0" cy="48768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993426" y="2057270"/>
            <a:ext cx="1248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963" algn="ctr"/>
                <a:tab pos="1655763" algn="ctr"/>
              </a:tabLst>
              <a:defRPr/>
            </a:pP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Ecosystem </a:t>
            </a:r>
            <a:b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Water Quality Enhancement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36481" y="3411309"/>
            <a:ext cx="9340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963" algn="ctr"/>
                <a:tab pos="1655763" algn="ctr"/>
              </a:tabLst>
              <a:defRPr/>
            </a:pP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Cold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963" algn="ctr"/>
                <a:tab pos="1655763" algn="ctr"/>
              </a:tabLst>
              <a:defRPr/>
            </a:pP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Water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963" algn="ctr"/>
                <a:tab pos="1655763" algn="ctr"/>
              </a:tabLst>
              <a:defRPr/>
            </a:pP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Pool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54683" y="2063059"/>
            <a:ext cx="1447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Sacramento Valley </a:t>
            </a:r>
            <a:b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49352" y="3191746"/>
            <a:ext cx="10437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 Water Users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61265" y="3818388"/>
            <a:ext cx="633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963" algn="ctr"/>
                <a:tab pos="1655763" algn="ctr"/>
              </a:tabLst>
              <a:defRPr/>
            </a:pP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Other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26733" y="755996"/>
            <a:ext cx="170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 (minimum) Water User Funded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86940" y="760112"/>
            <a:ext cx="193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1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 (maximum) Public Benefit Funded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82880" y="0"/>
            <a:ext cx="8713986" cy="729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</a:t>
            </a:r>
            <a:r>
              <a:rPr kumimoji="0" lang="en-US" sz="2800" b="1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Financing</a:t>
            </a:r>
            <a:endParaRPr kumimoji="0" lang="en-US" sz="2800" b="0" i="0" u="none" strike="noStrike" kern="1200" cap="none" spc="200" normalizeH="0" baseline="0" noProof="0" dirty="0">
              <a:ln>
                <a:noFill/>
              </a:ln>
              <a:solidFill>
                <a:srgbClr val="026CB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alifornia State Treasurer's Office 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246" y="362871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840752" y="5252968"/>
            <a:ext cx="21469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Taxpayers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(General Obligation Bonds)</a:t>
            </a:r>
          </a:p>
        </p:txBody>
      </p:sp>
      <p:sp>
        <p:nvSpPr>
          <p:cNvPr id="7" name="Right Brace 6"/>
          <p:cNvSpPr/>
          <p:nvPr/>
        </p:nvSpPr>
        <p:spPr>
          <a:xfrm>
            <a:off x="2556158" y="627085"/>
            <a:ext cx="531719" cy="6005964"/>
          </a:xfrm>
          <a:prstGeom prst="rightBrace">
            <a:avLst>
              <a:gd name="adj1" fmla="val 63627"/>
              <a:gd name="adj2" fmla="val 38124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Right Brace 59"/>
          <p:cNvSpPr/>
          <p:nvPr/>
        </p:nvSpPr>
        <p:spPr>
          <a:xfrm rot="10800000">
            <a:off x="6705269" y="627084"/>
            <a:ext cx="530352" cy="5361823"/>
          </a:xfrm>
          <a:prstGeom prst="rightBrace">
            <a:avLst>
              <a:gd name="adj1" fmla="val 63627"/>
              <a:gd name="adj2" fmla="val 55211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0688" y="630884"/>
            <a:ext cx="2519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1</a:t>
            </a:r>
            <a:r>
              <a:rPr kumimoji="0" lang="en-US" sz="14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(prepare Prop 1 application):  </a:t>
            </a:r>
            <a: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Member-funded</a:t>
            </a:r>
            <a:endParaRPr kumimoji="0" lang="en-US" sz="1200" b="1" i="0" u="none" strike="noStrike" kern="0" cap="none" spc="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noFill/>
        </p:spPr>
        <p:txBody>
          <a:bodyPr/>
          <a:lstStyle/>
          <a:p>
            <a:pPr marL="3429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r"/>
              </a:tabLst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kumimoji="0" lang="en-US" sz="1000" b="0" i="0" u="none" strike="noStrike" kern="0" cap="none" spc="10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28700" algn="r"/>
                </a:tabLst>
                <a:defRPr/>
              </a:pPr>
              <a:t>21</a:t>
            </a:fld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722" y="741149"/>
            <a:ext cx="1527048" cy="1703586"/>
          </a:xfrm>
          <a:prstGeom prst="rect">
            <a:avLst/>
          </a:prstGeom>
        </p:spPr>
      </p:pic>
      <p:sp>
        <p:nvSpPr>
          <p:cNvPr id="3" name="Down Arrow 2"/>
          <p:cNvSpPr>
            <a:spLocks noChangeAspect="1"/>
          </p:cNvSpPr>
          <p:nvPr/>
        </p:nvSpPr>
        <p:spPr>
          <a:xfrm>
            <a:off x="7667546" y="2690562"/>
            <a:ext cx="457200" cy="685800"/>
          </a:xfrm>
          <a:prstGeom prst="downArrow">
            <a:avLst>
              <a:gd name="adj1" fmla="val 37474"/>
              <a:gd name="adj2" fmla="val 68333"/>
            </a:avLst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29967" y="4852165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</a:t>
            </a: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earlier Prop 1 funds become available, the lower the project costs (i.e. reduce the carrying cost of the public benefit cost-share).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8328" y="1837732"/>
            <a:ext cx="2519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2</a:t>
            </a:r>
            <a:r>
              <a:rPr kumimoji="0" lang="en-US" sz="14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(complete Environmental Review):  </a:t>
            </a:r>
            <a: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Member-funded &amp;/or short-term debt</a:t>
            </a:r>
            <a:endParaRPr kumimoji="0" lang="en-US" sz="1200" b="1" i="0" u="none" strike="noStrike" kern="0" cap="none" spc="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5968" y="3192862"/>
            <a:ext cx="2519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3</a:t>
            </a:r>
            <a:r>
              <a:rPr kumimoji="0" lang="en-US" sz="14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(complete final design &amp; pre-construction activities): </a:t>
            </a:r>
            <a: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Member-funded &amp;/or short-term debt</a:t>
            </a:r>
            <a:endParaRPr kumimoji="0" lang="en-US" sz="1200" b="1" i="0" u="none" strike="noStrike" kern="0" cap="none" spc="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2624" y="4834792"/>
            <a:ext cx="2519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4</a:t>
            </a:r>
            <a:r>
              <a:rPr kumimoji="0" lang="en-US" sz="14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(construction and start-up): </a:t>
            </a:r>
            <a: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long-term debt finance</a:t>
            </a:r>
            <a:endParaRPr kumimoji="0" lang="en-US" sz="1200" b="1" i="0" u="none" strike="noStrike" kern="0" cap="none" spc="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2624" y="6041426"/>
            <a:ext cx="251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5 (operations):  </a:t>
            </a:r>
            <a: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Repayment</a:t>
            </a:r>
            <a:endParaRPr kumimoji="0" lang="en-US" sz="1200" b="1" i="0" u="none" strike="noStrike" kern="0" cap="none" spc="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Down Arrow 41"/>
          <p:cNvSpPr>
            <a:spLocks/>
          </p:cNvSpPr>
          <p:nvPr/>
        </p:nvSpPr>
        <p:spPr>
          <a:xfrm>
            <a:off x="595171" y="1370115"/>
            <a:ext cx="182880" cy="457200"/>
          </a:xfrm>
          <a:prstGeom prst="downArrow">
            <a:avLst>
              <a:gd name="adj1" fmla="val 37474"/>
              <a:gd name="adj2" fmla="val 120417"/>
            </a:avLst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Down Arrow 42"/>
          <p:cNvSpPr>
            <a:spLocks noChangeAspect="1"/>
          </p:cNvSpPr>
          <p:nvPr/>
        </p:nvSpPr>
        <p:spPr>
          <a:xfrm>
            <a:off x="531270" y="2785756"/>
            <a:ext cx="304800" cy="457200"/>
          </a:xfrm>
          <a:prstGeom prst="downArrow">
            <a:avLst>
              <a:gd name="adj1" fmla="val 37474"/>
              <a:gd name="adj2" fmla="val 72239"/>
            </a:avLst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Down Arrow 43"/>
          <p:cNvSpPr>
            <a:spLocks/>
          </p:cNvSpPr>
          <p:nvPr/>
        </p:nvSpPr>
        <p:spPr>
          <a:xfrm>
            <a:off x="507458" y="4385841"/>
            <a:ext cx="365760" cy="457200"/>
          </a:xfrm>
          <a:prstGeom prst="downArrow">
            <a:avLst>
              <a:gd name="adj1" fmla="val 37474"/>
              <a:gd name="adj2" fmla="val 73541"/>
            </a:avLst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Down Arrow 44"/>
          <p:cNvSpPr>
            <a:spLocks/>
          </p:cNvSpPr>
          <p:nvPr/>
        </p:nvSpPr>
        <p:spPr>
          <a:xfrm>
            <a:off x="461525" y="5604737"/>
            <a:ext cx="457200" cy="457200"/>
          </a:xfrm>
          <a:prstGeom prst="downArrow">
            <a:avLst>
              <a:gd name="adj1" fmla="val 37474"/>
              <a:gd name="adj2" fmla="val 68333"/>
            </a:avLst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Circular Arrow 4"/>
          <p:cNvSpPr/>
          <p:nvPr/>
        </p:nvSpPr>
        <p:spPr>
          <a:xfrm rot="16200000" flipV="1">
            <a:off x="1737360" y="1140799"/>
            <a:ext cx="793045" cy="821085"/>
          </a:xfrm>
          <a:prstGeom prst="circularArrow">
            <a:avLst>
              <a:gd name="adj1" fmla="val 7912"/>
              <a:gd name="adj2" fmla="val 1616804"/>
              <a:gd name="adj3" fmla="val 18686429"/>
              <a:gd name="adj4" fmla="val 12265962"/>
              <a:gd name="adj5" fmla="val 10759"/>
            </a:avLst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08760" y="1356713"/>
            <a:ext cx="1373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Repay sunk costs w/ interest</a:t>
            </a:r>
            <a:endParaRPr kumimoji="0" lang="en-US" sz="1000" b="1" i="0" u="none" strike="noStrike" kern="0" cap="none" spc="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Circular Arrow 48"/>
          <p:cNvSpPr/>
          <p:nvPr/>
        </p:nvSpPr>
        <p:spPr>
          <a:xfrm rot="16200000" flipV="1">
            <a:off x="1737360" y="2512412"/>
            <a:ext cx="793045" cy="821085"/>
          </a:xfrm>
          <a:prstGeom prst="circularArrow">
            <a:avLst>
              <a:gd name="adj1" fmla="val 7912"/>
              <a:gd name="adj2" fmla="val 1616804"/>
              <a:gd name="adj3" fmla="val 18686429"/>
              <a:gd name="adj4" fmla="val 12265962"/>
              <a:gd name="adj5" fmla="val 10759"/>
            </a:avLst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08760" y="2728326"/>
            <a:ext cx="1373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Repay sunk costs w/ interest</a:t>
            </a:r>
            <a:endParaRPr kumimoji="0" lang="en-US" sz="1000" b="1" i="0" u="none" strike="noStrike" kern="0" cap="none" spc="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Circular Arrow 56"/>
          <p:cNvSpPr/>
          <p:nvPr/>
        </p:nvSpPr>
        <p:spPr>
          <a:xfrm rot="16200000" flipV="1">
            <a:off x="1737360" y="4150713"/>
            <a:ext cx="793045" cy="821085"/>
          </a:xfrm>
          <a:prstGeom prst="circularArrow">
            <a:avLst>
              <a:gd name="adj1" fmla="val 7912"/>
              <a:gd name="adj2" fmla="val 1616804"/>
              <a:gd name="adj3" fmla="val 18686429"/>
              <a:gd name="adj4" fmla="val 12265962"/>
              <a:gd name="adj5" fmla="val 10759"/>
            </a:avLst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8760" y="4366627"/>
            <a:ext cx="1373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Repay sunk costs w/ interest</a:t>
            </a:r>
            <a:endParaRPr kumimoji="0" lang="en-US" sz="1000" b="1" i="0" u="none" strike="noStrike" kern="0" cap="none" spc="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7" grpId="0" animBg="1"/>
      <p:bldP spid="60" grpId="0" animBg="1"/>
      <p:bldP spid="62" grpId="0"/>
      <p:bldP spid="3" grpId="0" animBg="1"/>
      <p:bldP spid="34" grpId="0"/>
      <p:bldP spid="36" grpId="0"/>
      <p:bldP spid="37" grpId="0"/>
      <p:bldP spid="38" grpId="0"/>
      <p:bldP spid="39" grpId="0"/>
      <p:bldP spid="42" grpId="0" animBg="1"/>
      <p:bldP spid="43" grpId="0" animBg="1"/>
      <p:bldP spid="44" grpId="0" animBg="1"/>
      <p:bldP spid="45" grpId="0" animBg="1"/>
      <p:bldP spid="5" grpId="0" animBg="1"/>
      <p:bldP spid="48" grpId="0"/>
      <p:bldP spid="49" grpId="0" animBg="1"/>
      <p:bldP spid="56" grpId="0"/>
      <p:bldP spid="57" grpId="0" animBg="1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373385" y="822960"/>
            <a:ext cx="2914650" cy="3657600"/>
            <a:chOff x="1371600" y="849871"/>
            <a:chExt cx="3886200" cy="4876800"/>
          </a:xfrm>
        </p:grpSpPr>
        <p:sp>
          <p:nvSpPr>
            <p:cNvPr id="22" name="Pie 21"/>
            <p:cNvSpPr/>
            <p:nvPr/>
          </p:nvSpPr>
          <p:spPr>
            <a:xfrm>
              <a:off x="1600200" y="1828800"/>
              <a:ext cx="3657600" cy="3657600"/>
            </a:xfrm>
            <a:prstGeom prst="pie">
              <a:avLst>
                <a:gd name="adj1" fmla="val 4005689"/>
                <a:gd name="adj2" fmla="val 542538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Pie 46"/>
            <p:cNvSpPr/>
            <p:nvPr/>
          </p:nvSpPr>
          <p:spPr>
            <a:xfrm>
              <a:off x="1600200" y="1828800"/>
              <a:ext cx="3657600" cy="3657600"/>
            </a:xfrm>
            <a:prstGeom prst="pie">
              <a:avLst>
                <a:gd name="adj1" fmla="val 2366828"/>
                <a:gd name="adj2" fmla="val 402930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Pie 45"/>
            <p:cNvSpPr/>
            <p:nvPr/>
          </p:nvSpPr>
          <p:spPr>
            <a:xfrm>
              <a:off x="1600200" y="1828800"/>
              <a:ext cx="3657600" cy="3657600"/>
            </a:xfrm>
            <a:prstGeom prst="pie">
              <a:avLst>
                <a:gd name="adj1" fmla="val 16218718"/>
                <a:gd name="adj2" fmla="val 2374992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Pie 30"/>
            <p:cNvSpPr/>
            <p:nvPr/>
          </p:nvSpPr>
          <p:spPr>
            <a:xfrm>
              <a:off x="1371600" y="1828800"/>
              <a:ext cx="3657600" cy="3657600"/>
            </a:xfrm>
            <a:prstGeom prst="pie">
              <a:avLst>
                <a:gd name="adj1" fmla="val 5400000"/>
                <a:gd name="adj2" fmla="val 1052182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Pie 31"/>
            <p:cNvSpPr/>
            <p:nvPr/>
          </p:nvSpPr>
          <p:spPr>
            <a:xfrm>
              <a:off x="1371600" y="1828800"/>
              <a:ext cx="3657600" cy="3657600"/>
            </a:xfrm>
            <a:prstGeom prst="pie">
              <a:avLst>
                <a:gd name="adj1" fmla="val 10513844"/>
                <a:gd name="adj2" fmla="val 162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310128" y="849871"/>
              <a:ext cx="0" cy="48768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993426" y="2057270"/>
            <a:ext cx="1248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963" algn="ctr"/>
                <a:tab pos="1655763" algn="ctr"/>
              </a:tabLst>
              <a:defRPr/>
            </a:pP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Ecosystem </a:t>
            </a:r>
            <a:b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Water Quality Enhancement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36481" y="3411309"/>
            <a:ext cx="9340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963" algn="ctr"/>
                <a:tab pos="1655763" algn="ctr"/>
              </a:tabLst>
              <a:defRPr/>
            </a:pP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Cold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963" algn="ctr"/>
                <a:tab pos="1655763" algn="ctr"/>
              </a:tabLst>
              <a:defRPr/>
            </a:pP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Water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963" algn="ctr"/>
                <a:tab pos="1655763" algn="ctr"/>
              </a:tabLst>
              <a:defRPr/>
            </a:pP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Pool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54683" y="2063059"/>
            <a:ext cx="1447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Sacramento Valley </a:t>
            </a:r>
            <a:b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49352" y="3191746"/>
            <a:ext cx="10437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 Water Users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61265" y="3818388"/>
            <a:ext cx="633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963" algn="ctr"/>
                <a:tab pos="1655763" algn="ctr"/>
              </a:tabLst>
              <a:defRPr/>
            </a:pP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Other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26733" y="755996"/>
            <a:ext cx="170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 (minimum) Water User Funded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86940" y="760112"/>
            <a:ext cx="193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1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 (maximum) Public Benefit Funded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82880" y="0"/>
            <a:ext cx="8713986" cy="729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</a:t>
            </a:r>
            <a:r>
              <a:rPr kumimoji="0" lang="en-US" sz="2800" b="1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Repayment</a:t>
            </a:r>
            <a:endParaRPr kumimoji="0" lang="en-US" sz="2800" b="0" i="0" u="none" strike="noStrike" kern="1200" cap="none" spc="200" normalizeH="0" baseline="0" noProof="0" dirty="0">
              <a:ln>
                <a:noFill/>
              </a:ln>
              <a:solidFill>
                <a:srgbClr val="026CB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12" y="4231337"/>
            <a:ext cx="1450970" cy="181690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143" y="668276"/>
            <a:ext cx="1087894" cy="1712218"/>
          </a:xfrm>
          <a:prstGeom prst="rect">
            <a:avLst/>
          </a:prstGeom>
        </p:spPr>
      </p:pic>
      <p:pic>
        <p:nvPicPr>
          <p:cNvPr id="1026" name="Picture 2" descr="California State Treasurer's Office Se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246" y="362871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840752" y="5252968"/>
            <a:ext cx="21469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Taxpayers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(General Obligation Bonds)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0688" y="6075621"/>
            <a:ext cx="2196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Storage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30648" y="2428862"/>
            <a:ext cx="12242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</a:t>
            </a:r>
            <a:b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($/acre-ft. of water)</a:t>
            </a:r>
          </a:p>
        </p:txBody>
      </p:sp>
      <p:sp>
        <p:nvSpPr>
          <p:cNvPr id="6" name="Cross 5"/>
          <p:cNvSpPr>
            <a:spLocks noChangeAspect="1"/>
          </p:cNvSpPr>
          <p:nvPr/>
        </p:nvSpPr>
        <p:spPr>
          <a:xfrm>
            <a:off x="998358" y="3305430"/>
            <a:ext cx="685800" cy="685800"/>
          </a:xfrm>
          <a:prstGeom prst="plus">
            <a:avLst>
              <a:gd name="adj" fmla="val 35870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2556158" y="627085"/>
            <a:ext cx="531719" cy="6005964"/>
          </a:xfrm>
          <a:prstGeom prst="rightBrace">
            <a:avLst>
              <a:gd name="adj1" fmla="val 63627"/>
              <a:gd name="adj2" fmla="val 38124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Right Brace 59"/>
          <p:cNvSpPr/>
          <p:nvPr/>
        </p:nvSpPr>
        <p:spPr>
          <a:xfrm rot="10800000">
            <a:off x="6705269" y="627084"/>
            <a:ext cx="530352" cy="5361823"/>
          </a:xfrm>
          <a:prstGeom prst="rightBrace">
            <a:avLst>
              <a:gd name="adj1" fmla="val 63627"/>
              <a:gd name="adj2" fmla="val 55211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485" y="1193805"/>
            <a:ext cx="840301" cy="90617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-40212" y="2393787"/>
            <a:ext cx="12940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Pumped-storage </a:t>
            </a:r>
            <a:b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($/kWh generated)</a:t>
            </a:r>
          </a:p>
        </p:txBody>
      </p:sp>
      <p:sp>
        <p:nvSpPr>
          <p:cNvPr id="63" name="Cross 62"/>
          <p:cNvSpPr>
            <a:spLocks noChangeAspect="1"/>
          </p:cNvSpPr>
          <p:nvPr/>
        </p:nvSpPr>
        <p:spPr>
          <a:xfrm>
            <a:off x="1172582" y="1628050"/>
            <a:ext cx="320040" cy="320040"/>
          </a:xfrm>
          <a:prstGeom prst="plus">
            <a:avLst>
              <a:gd name="adj" fmla="val 37125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noFill/>
        </p:spPr>
        <p:txBody>
          <a:bodyPr/>
          <a:lstStyle/>
          <a:p>
            <a:pPr marL="3429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r"/>
              </a:tabLst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kumimoji="0" lang="en-US" sz="1000" b="0" i="0" u="none" strike="noStrike" kern="0" cap="none" spc="10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28700" algn="r"/>
                </a:tabLst>
                <a:defRPr/>
              </a:pPr>
              <a:t>22</a:t>
            </a:fld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722" y="741149"/>
            <a:ext cx="1527048" cy="1703586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7667546" y="2690562"/>
            <a:ext cx="494270" cy="685800"/>
          </a:xfrm>
          <a:prstGeom prst="downArrow">
            <a:avLst>
              <a:gd name="adj1" fmla="val 37474"/>
              <a:gd name="adj2" fmla="val 68333"/>
            </a:avLst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89920" y="4679167"/>
            <a:ext cx="34753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NOTES</a:t>
            </a: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40-year term is assumed for the repayment period (separately for water-user funded and public-benefit funded activities)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Water-user finance cost requires (a) power purchase contract, (b) water user contracts, (c) water right, and the entity's creditworthiness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2421" y="4959574"/>
            <a:ext cx="156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Use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(fixed $/year)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3193" y="4352175"/>
            <a:ext cx="1683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Carryover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(variable $/year)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95325" y="4867412"/>
            <a:ext cx="1259681" cy="17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6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6" grpId="0" animBg="1"/>
      <p:bldP spid="7" grpId="0" animBg="1"/>
      <p:bldP spid="60" grpId="0" animBg="1"/>
      <p:bldP spid="62" grpId="0"/>
      <p:bldP spid="63" grpId="0" animBg="1"/>
      <p:bldP spid="3" grpId="0" animBg="1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</p:spPr>
        <p:txBody>
          <a:bodyPr/>
          <a:lstStyle/>
          <a:p>
            <a:pPr marL="3429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r"/>
              </a:tabLst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kumimoji="0" lang="en-US" sz="1000" b="0" i="0" u="none" strike="noStrike" kern="0" cap="none" spc="10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28700" algn="r"/>
                </a:tabLst>
                <a:defRPr/>
              </a:pPr>
              <a:t>23</a:t>
            </a:fld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6692852" y="6333788"/>
            <a:ext cx="1551187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5759821" y="3998937"/>
            <a:ext cx="784518" cy="367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5759821" y="5241978"/>
            <a:ext cx="412378" cy="36576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5764263" y="2136181"/>
            <a:ext cx="722646" cy="365760"/>
          </a:xfrm>
          <a:prstGeom prst="rect">
            <a:avLst/>
          </a:prstGeom>
          <a:solidFill>
            <a:srgbClr val="00B050">
              <a:alpha val="5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107078" y="3997888"/>
            <a:ext cx="471565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" y="2096688"/>
            <a:ext cx="132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10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 &amp; Permitting</a:t>
            </a:r>
            <a:endParaRPr kumimoji="0" lang="en-US" sz="1200" b="0" i="0" u="none" strike="noStrike" kern="0" cap="none" spc="10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" y="3175153"/>
            <a:ext cx="2159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Engineering</a:t>
            </a:r>
            <a:endParaRPr kumimoji="0" lang="en-US" sz="1200" b="0" i="0" u="none" strike="noStrike" kern="0" cap="none" spc="10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1" y="4542017"/>
            <a:ext cx="1508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10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Estate / Rights of Way</a:t>
            </a:r>
            <a:endParaRPr kumimoji="0" lang="en-US" sz="1200" b="0" i="0" u="none" strike="noStrike" kern="0" cap="none" spc="10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" y="5471461"/>
            <a:ext cx="201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10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</a:t>
            </a:r>
            <a:r>
              <a:rPr kumimoji="0" lang="en-US" sz="1200" b="1" i="0" u="none" strike="noStrike" kern="0" cap="none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Commissioning</a:t>
            </a:r>
            <a:endParaRPr kumimoji="0" lang="en-US" sz="1200" b="0" i="0" u="none" strike="noStrike" kern="0" cap="none" spc="1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81743" y="3466771"/>
            <a:ext cx="1019414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Feasibility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2849716" y="3466771"/>
            <a:ext cx="1034618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Preliminary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4108480" y="3466771"/>
            <a:ext cx="1649428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Design &amp; </a:t>
            </a:r>
            <a:b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 Documents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2267881" y="4603489"/>
            <a:ext cx="1005840" cy="365760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Temporary</a:t>
            </a: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5291087" y="5241980"/>
            <a:ext cx="468734" cy="36576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Bid/Award</a:t>
            </a: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5766644" y="5793117"/>
            <a:ext cx="2470251" cy="36576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</a:t>
            </a: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Construction </a:t>
            </a: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Packages</a:t>
            </a:r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1162785" y="2136181"/>
            <a:ext cx="736154" cy="365760"/>
          </a:xfrm>
          <a:prstGeom prst="rect">
            <a:avLst/>
          </a:prstGeom>
          <a:solidFill>
            <a:srgbClr val="DAC1E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 Proposal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2271121" y="2684821"/>
            <a:ext cx="546166" cy="365760"/>
          </a:xfrm>
          <a:prstGeom prst="rect">
            <a:avLst/>
          </a:prstGeom>
          <a:solidFill>
            <a:srgbClr val="00B050">
              <a:alpha val="5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Draft </a:t>
            </a:r>
            <a:r>
              <a:rPr kumimoji="0" lang="en-US" sz="1000" b="0" i="0" u="none" strike="noStrike" kern="0" cap="none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EIR</a:t>
            </a: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2819241" y="2684821"/>
            <a:ext cx="556276" cy="365760"/>
          </a:xfrm>
          <a:prstGeom prst="rect">
            <a:avLst/>
          </a:prstGeom>
          <a:solidFill>
            <a:srgbClr val="00B050">
              <a:alpha val="5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Input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3378457" y="2684821"/>
            <a:ext cx="730023" cy="365760"/>
          </a:xfrm>
          <a:prstGeom prst="rect">
            <a:avLst/>
          </a:prstGeom>
          <a:solidFill>
            <a:srgbClr val="00B050">
              <a:alpha val="5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</a:t>
            </a:r>
            <a:r>
              <a:rPr kumimoji="0" lang="en-US" sz="1000" b="1" i="0" u="none" strike="noStrike" kern="0" cap="none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EIR</a:t>
            </a: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</a:t>
            </a: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4111352" y="2136181"/>
            <a:ext cx="1280160" cy="365760"/>
          </a:xfrm>
          <a:prstGeom prst="rect">
            <a:avLst/>
          </a:prstGeom>
          <a:solidFill>
            <a:srgbClr val="00B050">
              <a:alpha val="5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Acquire Permits pre-construction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56243" y="617347"/>
            <a:ext cx="120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2</a:t>
            </a:r>
            <a:r>
              <a:rPr kumimoji="0" lang="en-US" sz="11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</a:t>
            </a:r>
            <a:r>
              <a:rPr kumimoji="0" lang="en-US" sz="1100" b="0" i="0" u="none" strike="noStrike" kern="0" cap="none" spc="1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EIR</a:t>
            </a:r>
            <a:r>
              <a:rPr kumimoji="0" lang="en-US" sz="11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 &amp; Preliminary engineering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82909" y="621070"/>
            <a:ext cx="12736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3</a:t>
            </a:r>
            <a:r>
              <a:rPr kumimoji="0" lang="en-US" sz="11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Permits, ROW, &amp; Final Design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668" y="621285"/>
            <a:ext cx="13157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4</a:t>
            </a:r>
            <a:r>
              <a:rPr kumimoji="0" lang="en-US" sz="11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&amp; Close-out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04513" y="618544"/>
            <a:ext cx="931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5</a:t>
            </a:r>
            <a:r>
              <a:rPr kumimoji="0" lang="en-US" sz="11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 to Ops</a:t>
            </a: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881740" y="2684821"/>
            <a:ext cx="1012860" cy="365760"/>
          </a:xfrm>
          <a:prstGeom prst="rect">
            <a:avLst/>
          </a:prstGeom>
          <a:solidFill>
            <a:srgbClr val="00B050">
              <a:alpha val="5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Pre-public draft EIR/S</a:t>
            </a:r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5392010" y="2136181"/>
            <a:ext cx="367811" cy="365760"/>
          </a:xfrm>
          <a:prstGeom prst="rect">
            <a:avLst/>
          </a:prstGeom>
          <a:solidFill>
            <a:srgbClr val="00B050">
              <a:alpha val="5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Permits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>
          <a:xfrm>
            <a:off x="4917281" y="3998935"/>
            <a:ext cx="842539" cy="367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Owner-furnished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Equipment</a:t>
            </a:r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3884458" y="3466771"/>
            <a:ext cx="224022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36363" y="3248341"/>
            <a:ext cx="6832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Optimize</a:t>
            </a:r>
          </a:p>
        </p:txBody>
      </p:sp>
      <p:sp>
        <p:nvSpPr>
          <p:cNvPr id="33" name="Rectangle 32"/>
          <p:cNvSpPr>
            <a:spLocks/>
          </p:cNvSpPr>
          <p:nvPr/>
        </p:nvSpPr>
        <p:spPr>
          <a:xfrm>
            <a:off x="2932723" y="3998935"/>
            <a:ext cx="1178004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 Data Collection</a:t>
            </a:r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4111520" y="4584385"/>
            <a:ext cx="1463040" cy="365760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Acquire Permanent Rights of Way</a:t>
            </a: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6099000" y="3463198"/>
            <a:ext cx="2137895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Management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038" y="924117"/>
            <a:ext cx="1017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Tracks</a:t>
            </a:r>
            <a:r>
              <a:rPr kumimoji="0" lang="en-US" sz="12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en-US" sz="1200" b="0" i="0" u="none" strike="noStrike" kern="0" cap="none" spc="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523562" y="4523801"/>
            <a:ext cx="457200" cy="914400"/>
            <a:chOff x="8537850" y="4572000"/>
            <a:chExt cx="457200" cy="914400"/>
          </a:xfrm>
        </p:grpSpPr>
        <p:sp>
          <p:nvSpPr>
            <p:cNvPr id="38" name="Rectangle 37"/>
            <p:cNvSpPr/>
            <p:nvPr/>
          </p:nvSpPr>
          <p:spPr>
            <a:xfrm>
              <a:off x="8616957" y="5028124"/>
              <a:ext cx="274320" cy="3200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617438" y="4572000"/>
              <a:ext cx="27432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8621719" y="5257800"/>
              <a:ext cx="2743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621719" y="4800600"/>
              <a:ext cx="2743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8616957" y="4844642"/>
              <a:ext cx="27432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8701021" y="5027527"/>
              <a:ext cx="0" cy="32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0800000">
              <a:off x="8804643" y="4841311"/>
              <a:ext cx="0" cy="1828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537850" y="5028724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>
            <a:spLocks/>
          </p:cNvSpPr>
          <p:nvPr/>
        </p:nvSpPr>
        <p:spPr>
          <a:xfrm>
            <a:off x="146902" y="1361485"/>
            <a:ext cx="8097435" cy="4572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10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Management</a:t>
            </a:r>
          </a:p>
        </p:txBody>
      </p:sp>
      <p:sp>
        <p:nvSpPr>
          <p:cNvPr id="47" name="Rectangle 46"/>
          <p:cNvSpPr>
            <a:spLocks/>
          </p:cNvSpPr>
          <p:nvPr/>
        </p:nvSpPr>
        <p:spPr>
          <a:xfrm>
            <a:off x="5766644" y="1370362"/>
            <a:ext cx="2477693" cy="210312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bg2">
                <a:lumMod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Issue </a:t>
            </a:r>
            <a:r>
              <a:rPr kumimoji="0" lang="en-US" sz="1000" b="0" i="0" u="none" strike="noStrike" kern="0" cap="none" spc="10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long-term debt</a:t>
            </a:r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angle 47"/>
          <p:cNvSpPr>
            <a:spLocks/>
          </p:cNvSpPr>
          <p:nvPr/>
        </p:nvSpPr>
        <p:spPr>
          <a:xfrm>
            <a:off x="2278645" y="1382270"/>
            <a:ext cx="1825759" cy="420624"/>
          </a:xfrm>
          <a:prstGeom prst="rect">
            <a:avLst/>
          </a:prstGeom>
          <a:pattFill prst="solidDmnd">
            <a:fgClr>
              <a:schemeClr val="bg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Secure short-term debt</a:t>
            </a:r>
            <a:b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ectangle 48"/>
          <p:cNvSpPr>
            <a:spLocks/>
          </p:cNvSpPr>
          <p:nvPr/>
        </p:nvSpPr>
        <p:spPr>
          <a:xfrm>
            <a:off x="1900971" y="2136173"/>
            <a:ext cx="370150" cy="365760"/>
          </a:xfrm>
          <a:prstGeom prst="rect">
            <a:avLst/>
          </a:prstGeom>
          <a:pattFill prst="pct90">
            <a:fgClr>
              <a:srgbClr val="DAC1ED"/>
            </a:fgClr>
            <a:bgClr>
              <a:schemeClr val="tx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40386" y="2101504"/>
            <a:ext cx="1628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Awarded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71450" algn="l"/>
              </a:tabLst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 w/ DFW, SWRCB, &amp; DWR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38919" y="3925538"/>
            <a:ext cx="1005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$/acre-ft.</a:t>
            </a:r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angle 51"/>
          <p:cNvSpPr>
            <a:spLocks/>
          </p:cNvSpPr>
          <p:nvPr/>
        </p:nvSpPr>
        <p:spPr>
          <a:xfrm>
            <a:off x="2279884" y="3441614"/>
            <a:ext cx="29219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05178" y="3137254"/>
            <a:ext cx="9607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Incorporate </a:t>
            </a:r>
            <a:r>
              <a:rPr kumimoji="0" lang="en-US" sz="800" b="0" i="0" u="none" strike="noStrike" kern="0" cap="none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CWC</a:t>
            </a:r>
            <a:r>
              <a:rPr kumimoji="0" lang="en-US" sz="8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Changes</a:t>
            </a:r>
          </a:p>
        </p:txBody>
      </p:sp>
      <p:sp>
        <p:nvSpPr>
          <p:cNvPr id="55" name="Diamond 54"/>
          <p:cNvSpPr>
            <a:spLocks noChangeAspect="1"/>
          </p:cNvSpPr>
          <p:nvPr/>
        </p:nvSpPr>
        <p:spPr>
          <a:xfrm>
            <a:off x="5620900" y="3514013"/>
            <a:ext cx="274320" cy="270862"/>
          </a:xfrm>
          <a:prstGeom prst="diamond">
            <a:avLst/>
          </a:prstGeom>
          <a:solidFill>
            <a:srgbClr val="C00000">
              <a:alpha val="7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10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Diamond 55"/>
          <p:cNvSpPr>
            <a:spLocks noChangeAspect="1"/>
          </p:cNvSpPr>
          <p:nvPr/>
        </p:nvSpPr>
        <p:spPr>
          <a:xfrm>
            <a:off x="3975730" y="2735790"/>
            <a:ext cx="274320" cy="270862"/>
          </a:xfrm>
          <a:prstGeom prst="diamond">
            <a:avLst/>
          </a:prstGeom>
          <a:solidFill>
            <a:srgbClr val="C00000">
              <a:alpha val="7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10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853774" y="4339178"/>
            <a:ext cx="457200" cy="914400"/>
            <a:chOff x="8537850" y="4572000"/>
            <a:chExt cx="457200" cy="914400"/>
          </a:xfrm>
        </p:grpSpPr>
        <p:sp>
          <p:nvSpPr>
            <p:cNvPr id="58" name="Rectangle 57"/>
            <p:cNvSpPr/>
            <p:nvPr/>
          </p:nvSpPr>
          <p:spPr>
            <a:xfrm>
              <a:off x="8616957" y="5028124"/>
              <a:ext cx="274320" cy="3200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617438" y="4572000"/>
              <a:ext cx="27432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8621719" y="5257800"/>
              <a:ext cx="2743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621719" y="4800600"/>
              <a:ext cx="2743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8616957" y="4844642"/>
              <a:ext cx="274320" cy="18288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8701021" y="5027527"/>
              <a:ext cx="0" cy="32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0800000">
              <a:off x="8804643" y="4841311"/>
              <a:ext cx="0" cy="1828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537850" y="5028724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7506255" y="5433017"/>
            <a:ext cx="798258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Benefit</a:t>
            </a:r>
            <a:endParaRPr kumimoji="0" lang="en-US" sz="800" b="0" i="0" u="none" strike="noStrike" kern="0" cap="none" spc="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28784" y="5255535"/>
            <a:ext cx="68829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Users</a:t>
            </a:r>
            <a:endParaRPr kumimoji="0" lang="en-US" sz="800" b="0" i="0" u="none" strike="noStrike" kern="0" cap="none" spc="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8" name="Elbow Connector 67"/>
          <p:cNvCxnSpPr/>
          <p:nvPr/>
        </p:nvCxnSpPr>
        <p:spPr>
          <a:xfrm>
            <a:off x="6895528" y="4794700"/>
            <a:ext cx="1085234" cy="18537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>
            <a:spLocks/>
          </p:cNvSpPr>
          <p:nvPr/>
        </p:nvSpPr>
        <p:spPr>
          <a:xfrm>
            <a:off x="4115734" y="1379773"/>
            <a:ext cx="1640840" cy="420624"/>
          </a:xfrm>
          <a:prstGeom prst="rect">
            <a:avLst/>
          </a:prstGeom>
          <a:pattFill prst="solidDmnd">
            <a:fgClr>
              <a:schemeClr val="bg1"/>
            </a:fgClr>
            <a:bgClr>
              <a:srgbClr val="E6E3D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Add’l</a:t>
            </a: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short-term debt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4111227" y="777240"/>
            <a:ext cx="0" cy="61264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Diamond 70"/>
          <p:cNvSpPr>
            <a:spLocks noChangeAspect="1"/>
          </p:cNvSpPr>
          <p:nvPr/>
        </p:nvSpPr>
        <p:spPr>
          <a:xfrm>
            <a:off x="3973002" y="685800"/>
            <a:ext cx="274320" cy="270862"/>
          </a:xfrm>
          <a:prstGeom prst="diamond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72" name="Rectangle 71"/>
          <p:cNvSpPr>
            <a:spLocks/>
          </p:cNvSpPr>
          <p:nvPr/>
        </p:nvSpPr>
        <p:spPr>
          <a:xfrm>
            <a:off x="5757686" y="1588535"/>
            <a:ext cx="2485700" cy="234911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3">
                <a:lumMod val="40000"/>
                <a:lumOff val="60000"/>
              </a:schemeClr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72"/>
          <p:cNvSpPr>
            <a:spLocks/>
          </p:cNvSpPr>
          <p:nvPr/>
        </p:nvSpPr>
        <p:spPr>
          <a:xfrm>
            <a:off x="4107077" y="1585325"/>
            <a:ext cx="1657186" cy="234911"/>
          </a:xfrm>
          <a:prstGeom prst="rect">
            <a:avLst/>
          </a:prstGeom>
          <a:pattFill prst="solidDmnd">
            <a:fgClr>
              <a:schemeClr val="bg1"/>
            </a:fgClr>
            <a:bgClr>
              <a:schemeClr val="accent3">
                <a:lumMod val="40000"/>
                <a:lumOff val="60000"/>
              </a:schemeClr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Earliest date Prop 1, Chapter 8 Grant Funds available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5759821" y="777240"/>
            <a:ext cx="0" cy="61264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Diamond 74"/>
          <p:cNvSpPr>
            <a:spLocks noChangeAspect="1"/>
          </p:cNvSpPr>
          <p:nvPr/>
        </p:nvSpPr>
        <p:spPr>
          <a:xfrm>
            <a:off x="5625040" y="685800"/>
            <a:ext cx="274320" cy="270862"/>
          </a:xfrm>
          <a:prstGeom prst="diamond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76" name="Parallelogram 100"/>
          <p:cNvSpPr/>
          <p:nvPr/>
        </p:nvSpPr>
        <p:spPr>
          <a:xfrm>
            <a:off x="8250290" y="1590679"/>
            <a:ext cx="869027" cy="228600"/>
          </a:xfrm>
          <a:custGeom>
            <a:avLst/>
            <a:gdLst>
              <a:gd name="connsiteX0" fmla="*/ 0 w 866647"/>
              <a:gd name="connsiteY0" fmla="*/ 228600 h 228600"/>
              <a:gd name="connsiteX1" fmla="*/ 57150 w 866647"/>
              <a:gd name="connsiteY1" fmla="*/ 0 h 228600"/>
              <a:gd name="connsiteX2" fmla="*/ 866647 w 866647"/>
              <a:gd name="connsiteY2" fmla="*/ 0 h 228600"/>
              <a:gd name="connsiteX3" fmla="*/ 809497 w 866647"/>
              <a:gd name="connsiteY3" fmla="*/ 228600 h 228600"/>
              <a:gd name="connsiteX4" fmla="*/ 0 w 866647"/>
              <a:gd name="connsiteY4" fmla="*/ 228600 h 228600"/>
              <a:gd name="connsiteX0" fmla="*/ 8334 w 874981"/>
              <a:gd name="connsiteY0" fmla="*/ 228600 h 228600"/>
              <a:gd name="connsiteX1" fmla="*/ 0 w 874981"/>
              <a:gd name="connsiteY1" fmla="*/ 0 h 228600"/>
              <a:gd name="connsiteX2" fmla="*/ 874981 w 874981"/>
              <a:gd name="connsiteY2" fmla="*/ 0 h 228600"/>
              <a:gd name="connsiteX3" fmla="*/ 817831 w 874981"/>
              <a:gd name="connsiteY3" fmla="*/ 228600 h 228600"/>
              <a:gd name="connsiteX4" fmla="*/ 8334 w 874981"/>
              <a:gd name="connsiteY4" fmla="*/ 228600 h 228600"/>
              <a:gd name="connsiteX0" fmla="*/ 0 w 866647"/>
              <a:gd name="connsiteY0" fmla="*/ 228600 h 228600"/>
              <a:gd name="connsiteX1" fmla="*/ 3573 w 866647"/>
              <a:gd name="connsiteY1" fmla="*/ 0 h 228600"/>
              <a:gd name="connsiteX2" fmla="*/ 866647 w 866647"/>
              <a:gd name="connsiteY2" fmla="*/ 0 h 228600"/>
              <a:gd name="connsiteX3" fmla="*/ 809497 w 866647"/>
              <a:gd name="connsiteY3" fmla="*/ 228600 h 228600"/>
              <a:gd name="connsiteX4" fmla="*/ 0 w 866647"/>
              <a:gd name="connsiteY4" fmla="*/ 228600 h 228600"/>
              <a:gd name="connsiteX0" fmla="*/ 2380 w 869027"/>
              <a:gd name="connsiteY0" fmla="*/ 228600 h 228600"/>
              <a:gd name="connsiteX1" fmla="*/ 0 w 869027"/>
              <a:gd name="connsiteY1" fmla="*/ 0 h 228600"/>
              <a:gd name="connsiteX2" fmla="*/ 869027 w 869027"/>
              <a:gd name="connsiteY2" fmla="*/ 0 h 228600"/>
              <a:gd name="connsiteX3" fmla="*/ 811877 w 869027"/>
              <a:gd name="connsiteY3" fmla="*/ 228600 h 228600"/>
              <a:gd name="connsiteX4" fmla="*/ 2380 w 869027"/>
              <a:gd name="connsiteY4" fmla="*/ 228600 h 228600"/>
              <a:gd name="connsiteX0" fmla="*/ 2380 w 869027"/>
              <a:gd name="connsiteY0" fmla="*/ 228600 h 228600"/>
              <a:gd name="connsiteX1" fmla="*/ 0 w 869027"/>
              <a:gd name="connsiteY1" fmla="*/ 0 h 228600"/>
              <a:gd name="connsiteX2" fmla="*/ 869027 w 869027"/>
              <a:gd name="connsiteY2" fmla="*/ 0 h 228600"/>
              <a:gd name="connsiteX3" fmla="*/ 683290 w 869027"/>
              <a:gd name="connsiteY3" fmla="*/ 228600 h 228600"/>
              <a:gd name="connsiteX4" fmla="*/ 2380 w 869027"/>
              <a:gd name="connsiteY4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027" h="228600">
                <a:moveTo>
                  <a:pt x="2380" y="228600"/>
                </a:moveTo>
                <a:cubicBezTo>
                  <a:pt x="1587" y="152400"/>
                  <a:pt x="793" y="76200"/>
                  <a:pt x="0" y="0"/>
                </a:cubicBezTo>
                <a:lnTo>
                  <a:pt x="869027" y="0"/>
                </a:lnTo>
                <a:lnTo>
                  <a:pt x="683290" y="228600"/>
                </a:lnTo>
                <a:lnTo>
                  <a:pt x="2380" y="2286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Parallelogram 100"/>
          <p:cNvSpPr/>
          <p:nvPr/>
        </p:nvSpPr>
        <p:spPr>
          <a:xfrm flipV="1">
            <a:off x="8249970" y="1362962"/>
            <a:ext cx="869027" cy="228600"/>
          </a:xfrm>
          <a:custGeom>
            <a:avLst/>
            <a:gdLst>
              <a:gd name="connsiteX0" fmla="*/ 0 w 866647"/>
              <a:gd name="connsiteY0" fmla="*/ 228600 h 228600"/>
              <a:gd name="connsiteX1" fmla="*/ 57150 w 866647"/>
              <a:gd name="connsiteY1" fmla="*/ 0 h 228600"/>
              <a:gd name="connsiteX2" fmla="*/ 866647 w 866647"/>
              <a:gd name="connsiteY2" fmla="*/ 0 h 228600"/>
              <a:gd name="connsiteX3" fmla="*/ 809497 w 866647"/>
              <a:gd name="connsiteY3" fmla="*/ 228600 h 228600"/>
              <a:gd name="connsiteX4" fmla="*/ 0 w 866647"/>
              <a:gd name="connsiteY4" fmla="*/ 228600 h 228600"/>
              <a:gd name="connsiteX0" fmla="*/ 8334 w 874981"/>
              <a:gd name="connsiteY0" fmla="*/ 228600 h 228600"/>
              <a:gd name="connsiteX1" fmla="*/ 0 w 874981"/>
              <a:gd name="connsiteY1" fmla="*/ 0 h 228600"/>
              <a:gd name="connsiteX2" fmla="*/ 874981 w 874981"/>
              <a:gd name="connsiteY2" fmla="*/ 0 h 228600"/>
              <a:gd name="connsiteX3" fmla="*/ 817831 w 874981"/>
              <a:gd name="connsiteY3" fmla="*/ 228600 h 228600"/>
              <a:gd name="connsiteX4" fmla="*/ 8334 w 874981"/>
              <a:gd name="connsiteY4" fmla="*/ 228600 h 228600"/>
              <a:gd name="connsiteX0" fmla="*/ 0 w 866647"/>
              <a:gd name="connsiteY0" fmla="*/ 228600 h 228600"/>
              <a:gd name="connsiteX1" fmla="*/ 3573 w 866647"/>
              <a:gd name="connsiteY1" fmla="*/ 0 h 228600"/>
              <a:gd name="connsiteX2" fmla="*/ 866647 w 866647"/>
              <a:gd name="connsiteY2" fmla="*/ 0 h 228600"/>
              <a:gd name="connsiteX3" fmla="*/ 809497 w 866647"/>
              <a:gd name="connsiteY3" fmla="*/ 228600 h 228600"/>
              <a:gd name="connsiteX4" fmla="*/ 0 w 866647"/>
              <a:gd name="connsiteY4" fmla="*/ 228600 h 228600"/>
              <a:gd name="connsiteX0" fmla="*/ 2380 w 869027"/>
              <a:gd name="connsiteY0" fmla="*/ 228600 h 228600"/>
              <a:gd name="connsiteX1" fmla="*/ 0 w 869027"/>
              <a:gd name="connsiteY1" fmla="*/ 0 h 228600"/>
              <a:gd name="connsiteX2" fmla="*/ 869027 w 869027"/>
              <a:gd name="connsiteY2" fmla="*/ 0 h 228600"/>
              <a:gd name="connsiteX3" fmla="*/ 811877 w 869027"/>
              <a:gd name="connsiteY3" fmla="*/ 228600 h 228600"/>
              <a:gd name="connsiteX4" fmla="*/ 2380 w 869027"/>
              <a:gd name="connsiteY4" fmla="*/ 228600 h 228600"/>
              <a:gd name="connsiteX0" fmla="*/ 2380 w 869027"/>
              <a:gd name="connsiteY0" fmla="*/ 228600 h 228600"/>
              <a:gd name="connsiteX1" fmla="*/ 0 w 869027"/>
              <a:gd name="connsiteY1" fmla="*/ 0 h 228600"/>
              <a:gd name="connsiteX2" fmla="*/ 869027 w 869027"/>
              <a:gd name="connsiteY2" fmla="*/ 0 h 228600"/>
              <a:gd name="connsiteX3" fmla="*/ 683290 w 869027"/>
              <a:gd name="connsiteY3" fmla="*/ 228600 h 228600"/>
              <a:gd name="connsiteX4" fmla="*/ 2380 w 869027"/>
              <a:gd name="connsiteY4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027" h="228600">
                <a:moveTo>
                  <a:pt x="2380" y="228600"/>
                </a:moveTo>
                <a:cubicBezTo>
                  <a:pt x="1587" y="152400"/>
                  <a:pt x="793" y="76200"/>
                  <a:pt x="0" y="0"/>
                </a:cubicBezTo>
                <a:lnTo>
                  <a:pt x="869027" y="0"/>
                </a:lnTo>
                <a:lnTo>
                  <a:pt x="683290" y="228600"/>
                </a:lnTo>
                <a:lnTo>
                  <a:pt x="2380" y="22860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Right Arrow 77"/>
          <p:cNvSpPr/>
          <p:nvPr/>
        </p:nvSpPr>
        <p:spPr>
          <a:xfrm>
            <a:off x="8246634" y="1360580"/>
            <a:ext cx="866647" cy="461391"/>
          </a:xfrm>
          <a:prstGeom prst="rightArrow">
            <a:avLst>
              <a:gd name="adj1" fmla="val 100000"/>
              <a:gd name="adj2" fmla="val 4107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8222825" y="1358199"/>
            <a:ext cx="890456" cy="234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Repayment</a:t>
            </a: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8224012" y="1611794"/>
            <a:ext cx="919987" cy="57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Managing Public Benefits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8243386" y="1589370"/>
            <a:ext cx="8595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>
            <a:spLocks/>
          </p:cNvSpPr>
          <p:nvPr/>
        </p:nvSpPr>
        <p:spPr>
          <a:xfrm>
            <a:off x="161925" y="1594204"/>
            <a:ext cx="2113152" cy="210312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funding by Members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2270620" y="777240"/>
            <a:ext cx="0" cy="61264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Diamond 83"/>
          <p:cNvSpPr>
            <a:spLocks noChangeAspect="1"/>
          </p:cNvSpPr>
          <p:nvPr/>
        </p:nvSpPr>
        <p:spPr>
          <a:xfrm>
            <a:off x="2132386" y="685800"/>
            <a:ext cx="274320" cy="270862"/>
          </a:xfrm>
          <a:prstGeom prst="diamond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85" name="Diamond 84"/>
          <p:cNvSpPr>
            <a:spLocks noChangeAspect="1"/>
          </p:cNvSpPr>
          <p:nvPr/>
        </p:nvSpPr>
        <p:spPr>
          <a:xfrm>
            <a:off x="2137370" y="2185524"/>
            <a:ext cx="274320" cy="270862"/>
          </a:xfrm>
          <a:prstGeom prst="diamond">
            <a:avLst/>
          </a:prstGeom>
          <a:solidFill>
            <a:srgbClr val="C00000">
              <a:alpha val="7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10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Diamond 85"/>
          <p:cNvSpPr>
            <a:spLocks noChangeAspect="1"/>
          </p:cNvSpPr>
          <p:nvPr/>
        </p:nvSpPr>
        <p:spPr>
          <a:xfrm>
            <a:off x="3972424" y="1567682"/>
            <a:ext cx="274320" cy="270862"/>
          </a:xfrm>
          <a:prstGeom prst="diamond">
            <a:avLst/>
          </a:prstGeom>
          <a:solidFill>
            <a:srgbClr val="C00000">
              <a:alpha val="7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10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Diamond 86"/>
          <p:cNvSpPr>
            <a:spLocks noChangeAspect="1"/>
          </p:cNvSpPr>
          <p:nvPr/>
        </p:nvSpPr>
        <p:spPr>
          <a:xfrm>
            <a:off x="8105399" y="6383259"/>
            <a:ext cx="274320" cy="270862"/>
          </a:xfrm>
          <a:prstGeom prst="diamond">
            <a:avLst/>
          </a:prstGeom>
          <a:solidFill>
            <a:srgbClr val="C00000">
              <a:alpha val="7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10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8246721" y="777240"/>
            <a:ext cx="0" cy="61264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rc 88"/>
          <p:cNvSpPr/>
          <p:nvPr/>
        </p:nvSpPr>
        <p:spPr>
          <a:xfrm flipH="1">
            <a:off x="7325250" y="4977545"/>
            <a:ext cx="1559362" cy="1556857"/>
          </a:xfrm>
          <a:prstGeom prst="arc">
            <a:avLst>
              <a:gd name="adj1" fmla="val 6094559"/>
              <a:gd name="adj2" fmla="val 16110353"/>
            </a:avLst>
          </a:prstGeom>
          <a:ln w="1270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Diamond 89"/>
          <p:cNvSpPr>
            <a:spLocks noChangeAspect="1"/>
          </p:cNvSpPr>
          <p:nvPr/>
        </p:nvSpPr>
        <p:spPr>
          <a:xfrm>
            <a:off x="8107178" y="685800"/>
            <a:ext cx="274320" cy="270862"/>
          </a:xfrm>
          <a:prstGeom prst="diamond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939072" y="3886200"/>
            <a:ext cx="1204927" cy="106182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allocation, Financing, &amp; Power Generation needs to be factored into pricing</a:t>
            </a:r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182880" y="0"/>
            <a:ext cx="8961120" cy="4804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</a:t>
            </a:r>
            <a:r>
              <a:rPr kumimoji="0" lang="en-US" sz="2800" b="1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Phase Schedule</a:t>
            </a:r>
            <a:endParaRPr kumimoji="0" lang="en-US" sz="2800" b="0" i="0" u="none" strike="noStrike" kern="1200" cap="none" spc="200" normalizeH="0" baseline="0" noProof="0" dirty="0">
              <a:ln>
                <a:noFill/>
              </a:ln>
              <a:solidFill>
                <a:srgbClr val="026CB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879233" y="1905535"/>
            <a:ext cx="9607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Negotiate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130223" y="620676"/>
            <a:ext cx="11403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1</a:t>
            </a:r>
            <a:r>
              <a:rPr kumimoji="0" lang="en-US" sz="11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1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CWC</a:t>
            </a:r>
            <a:r>
              <a:rPr kumimoji="0" lang="en-US" sz="11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00" b="0" i="0" u="none" strike="noStrike" kern="0" cap="none" spc="1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WSIP</a:t>
            </a:r>
            <a:r>
              <a:rPr kumimoji="0" lang="en-US" sz="11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Application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318002" y="6093819"/>
            <a:ext cx="3240081" cy="507831"/>
          </a:xfrm>
          <a:prstGeom prst="rect">
            <a:avLst/>
          </a:prstGeom>
          <a:solidFill>
            <a:sysClr val="window" lastClr="FFFFFF">
              <a:alpha val="3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</a:t>
            </a:r>
            <a:r>
              <a:rPr kumimoji="0" lang="en-US" sz="9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The subsequent phase can only start once the Members have rebalanced the project and financing agreements are executed.</a:t>
            </a:r>
          </a:p>
        </p:txBody>
      </p:sp>
    </p:spTree>
    <p:extLst>
      <p:ext uri="{BB962C8B-B14F-4D97-AF65-F5344CB8AC3E}">
        <p14:creationId xmlns:p14="http://schemas.microsoft.com/office/powerpoint/2010/main" val="397061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9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5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3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6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75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85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95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2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3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4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65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75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6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7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7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8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47" grpId="0" animBg="1"/>
      <p:bldP spid="48" grpId="0" animBg="1"/>
      <p:bldP spid="51" grpId="0"/>
      <p:bldP spid="52" grpId="0" animBg="1"/>
      <p:bldP spid="53" grpId="0"/>
      <p:bldP spid="55" grpId="0" animBg="1"/>
      <p:bldP spid="56" grpId="0" animBg="1"/>
      <p:bldP spid="66" grpId="0"/>
      <p:bldP spid="67" grpId="0"/>
      <p:bldP spid="69" grpId="0" animBg="1"/>
      <p:bldP spid="72" grpId="0" animBg="1"/>
      <p:bldP spid="73" grpId="0" animBg="1"/>
      <p:bldP spid="76" grpId="0" animBg="1"/>
      <p:bldP spid="77" grpId="0" animBg="1"/>
      <p:bldP spid="78" grpId="0" animBg="1"/>
      <p:bldP spid="79" grpId="0"/>
      <p:bldP spid="80" grpId="0"/>
      <p:bldP spid="82" grpId="0" animBg="1"/>
      <p:bldP spid="86" grpId="0" animBg="1"/>
      <p:bldP spid="87" grpId="0" animBg="1"/>
      <p:bldP spid="89" grpId="0" animBg="1"/>
      <p:bldP spid="91" grpId="0" animBg="1"/>
      <p:bldP spid="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/>
          <p:nvPr/>
        </p:nvCxnSpPr>
        <p:spPr>
          <a:xfrm>
            <a:off x="5759821" y="777240"/>
            <a:ext cx="0" cy="530352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4111227" y="777240"/>
            <a:ext cx="0" cy="530352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noFill/>
        </p:spPr>
        <p:txBody>
          <a:bodyPr/>
          <a:lstStyle/>
          <a:p>
            <a:pPr marL="342900" algn="l">
              <a:tabLst>
                <a:tab pos="1028700" algn="r"/>
              </a:tabLst>
            </a:pPr>
            <a:r>
              <a:rPr lang="en-US" sz="10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lang="en-US" sz="1000" spc="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algn="l">
                <a:tabLst>
                  <a:tab pos="1028700" algn="r"/>
                </a:tabLst>
              </a:pPr>
              <a:t>24</a:t>
            </a:fld>
            <a:endParaRPr lang="en-US" sz="1000" spc="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1034086" y="2084016"/>
            <a:ext cx="2562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pc="1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&amp; Uncertainty</a:t>
            </a:r>
            <a:endParaRPr lang="en-US" sz="1400" spc="1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182880" y="0"/>
            <a:ext cx="8961120" cy="4804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Project’s Risk &amp; Uncertainty vs. Value</a:t>
            </a:r>
            <a:endParaRPr lang="en-US" sz="2800" b="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Diamond 72"/>
          <p:cNvSpPr>
            <a:spLocks noChangeAspect="1"/>
          </p:cNvSpPr>
          <p:nvPr/>
        </p:nvSpPr>
        <p:spPr>
          <a:xfrm>
            <a:off x="3973002" y="685800"/>
            <a:ext cx="274320" cy="270862"/>
          </a:xfrm>
          <a:prstGeom prst="diamond">
            <a:avLst/>
          </a:prstGeom>
          <a:solidFill>
            <a:srgbClr val="C0504D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7" name="Diamond 76"/>
          <p:cNvSpPr>
            <a:spLocks noChangeAspect="1"/>
          </p:cNvSpPr>
          <p:nvPr/>
        </p:nvSpPr>
        <p:spPr>
          <a:xfrm>
            <a:off x="5625040" y="685800"/>
            <a:ext cx="274320" cy="270862"/>
          </a:xfrm>
          <a:prstGeom prst="diamond">
            <a:avLst/>
          </a:prstGeom>
          <a:solidFill>
            <a:srgbClr val="C0504D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2270620" y="777240"/>
            <a:ext cx="0" cy="530352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86" name="Diamond 85"/>
          <p:cNvSpPr>
            <a:spLocks noChangeAspect="1"/>
          </p:cNvSpPr>
          <p:nvPr/>
        </p:nvSpPr>
        <p:spPr>
          <a:xfrm>
            <a:off x="2132386" y="685800"/>
            <a:ext cx="274320" cy="270862"/>
          </a:xfrm>
          <a:prstGeom prst="diamond">
            <a:avLst/>
          </a:prstGeom>
          <a:solidFill>
            <a:srgbClr val="C0504D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8242559" y="755077"/>
            <a:ext cx="0" cy="530352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92" name="Diamond 91"/>
          <p:cNvSpPr>
            <a:spLocks noChangeAspect="1"/>
          </p:cNvSpPr>
          <p:nvPr/>
        </p:nvSpPr>
        <p:spPr>
          <a:xfrm>
            <a:off x="8107178" y="685800"/>
            <a:ext cx="274320" cy="270862"/>
          </a:xfrm>
          <a:prstGeom prst="diamond">
            <a:avLst/>
          </a:prstGeom>
          <a:solidFill>
            <a:srgbClr val="C0504D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478883" y="814308"/>
            <a:ext cx="0" cy="530352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99" name="Straight Connector 98"/>
          <p:cNvCxnSpPr/>
          <p:nvPr/>
        </p:nvCxnSpPr>
        <p:spPr>
          <a:xfrm flipH="1">
            <a:off x="310006" y="6033189"/>
            <a:ext cx="8331486" cy="3908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triangle" w="med" len="lg"/>
          </a:ln>
          <a:effectLst/>
        </p:spPr>
      </p:cxnSp>
      <p:sp>
        <p:nvSpPr>
          <p:cNvPr id="100" name="Freeform 99"/>
          <p:cNvSpPr/>
          <p:nvPr/>
        </p:nvSpPr>
        <p:spPr>
          <a:xfrm>
            <a:off x="1523999" y="742728"/>
            <a:ext cx="7772403" cy="4311457"/>
          </a:xfrm>
          <a:custGeom>
            <a:avLst/>
            <a:gdLst>
              <a:gd name="connsiteX0" fmla="*/ 0 w 7817708"/>
              <a:gd name="connsiteY0" fmla="*/ 0 h 3805881"/>
              <a:gd name="connsiteX1" fmla="*/ 2248930 w 7817708"/>
              <a:gd name="connsiteY1" fmla="*/ 2734962 h 3805881"/>
              <a:gd name="connsiteX2" fmla="*/ 7817708 w 7817708"/>
              <a:gd name="connsiteY2" fmla="*/ 3805881 h 3805881"/>
              <a:gd name="connsiteX0" fmla="*/ 0 w 7817708"/>
              <a:gd name="connsiteY0" fmla="*/ 0 h 3805881"/>
              <a:gd name="connsiteX1" fmla="*/ 2306595 w 7817708"/>
              <a:gd name="connsiteY1" fmla="*/ 3082035 h 3805881"/>
              <a:gd name="connsiteX2" fmla="*/ 7817708 w 7817708"/>
              <a:gd name="connsiteY2" fmla="*/ 3805881 h 3805881"/>
              <a:gd name="connsiteX0" fmla="*/ 0 w 7792994"/>
              <a:gd name="connsiteY0" fmla="*/ 0 h 4595472"/>
              <a:gd name="connsiteX1" fmla="*/ 2306595 w 7792994"/>
              <a:gd name="connsiteY1" fmla="*/ 3082035 h 4595472"/>
              <a:gd name="connsiteX2" fmla="*/ 7792994 w 7792994"/>
              <a:gd name="connsiteY2" fmla="*/ 4595472 h 4595472"/>
              <a:gd name="connsiteX0" fmla="*/ 0 w 7792994"/>
              <a:gd name="connsiteY0" fmla="*/ 0 h 4595472"/>
              <a:gd name="connsiteX1" fmla="*/ 2405449 w 7792994"/>
              <a:gd name="connsiteY1" fmla="*/ 3272925 h 4595472"/>
              <a:gd name="connsiteX2" fmla="*/ 7792994 w 7792994"/>
              <a:gd name="connsiteY2" fmla="*/ 4595472 h 4595472"/>
              <a:gd name="connsiteX0" fmla="*/ 0 w 7792994"/>
              <a:gd name="connsiteY0" fmla="*/ 0 h 4595472"/>
              <a:gd name="connsiteX1" fmla="*/ 2751438 w 7792994"/>
              <a:gd name="connsiteY1" fmla="*/ 3298956 h 4595472"/>
              <a:gd name="connsiteX2" fmla="*/ 7792994 w 7792994"/>
              <a:gd name="connsiteY2" fmla="*/ 4595472 h 4595472"/>
              <a:gd name="connsiteX0" fmla="*/ 0 w 7792994"/>
              <a:gd name="connsiteY0" fmla="*/ 0 h 4595472"/>
              <a:gd name="connsiteX1" fmla="*/ 2337894 w 7792994"/>
              <a:gd name="connsiteY1" fmla="*/ 3215544 h 4595472"/>
              <a:gd name="connsiteX2" fmla="*/ 7792994 w 7792994"/>
              <a:gd name="connsiteY2" fmla="*/ 4595472 h 4595472"/>
              <a:gd name="connsiteX0" fmla="*/ 0 w 7792994"/>
              <a:gd name="connsiteY0" fmla="*/ 0 h 4595472"/>
              <a:gd name="connsiteX1" fmla="*/ 3091462 w 7792994"/>
              <a:gd name="connsiteY1" fmla="*/ 3122864 h 4595472"/>
              <a:gd name="connsiteX2" fmla="*/ 7792994 w 7792994"/>
              <a:gd name="connsiteY2" fmla="*/ 4595472 h 459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92994" h="4595472">
                <a:moveTo>
                  <a:pt x="0" y="0"/>
                </a:moveTo>
                <a:cubicBezTo>
                  <a:pt x="472989" y="1050324"/>
                  <a:pt x="1788511" y="2488551"/>
                  <a:pt x="3091462" y="3122864"/>
                </a:cubicBezTo>
                <a:cubicBezTo>
                  <a:pt x="4394413" y="3757177"/>
                  <a:pt x="5660080" y="4377169"/>
                  <a:pt x="7792994" y="4595472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158"/>
          <p:cNvGrpSpPr/>
          <p:nvPr/>
        </p:nvGrpSpPr>
        <p:grpSpPr>
          <a:xfrm>
            <a:off x="478883" y="1087138"/>
            <a:ext cx="8817520" cy="4528481"/>
            <a:chOff x="478883" y="1087138"/>
            <a:chExt cx="8817520" cy="4528481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478883" y="5479360"/>
              <a:ext cx="1791737" cy="136259"/>
            </a:xfrm>
            <a:prstGeom prst="line">
              <a:avLst/>
            </a:prstGeom>
            <a:ln w="38100">
              <a:solidFill>
                <a:srgbClr val="00B050"/>
              </a:solidFill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2277491" y="4483721"/>
              <a:ext cx="1840559" cy="9480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4103483" y="2514352"/>
              <a:ext cx="1659586" cy="1001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5756574" y="1775667"/>
              <a:ext cx="2490147" cy="29307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8230654" y="1087138"/>
              <a:ext cx="1065749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4108980" y="2619285"/>
              <a:ext cx="9070" cy="188214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2269546" y="4558940"/>
              <a:ext cx="1074" cy="93191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763069" y="2056841"/>
              <a:ext cx="0" cy="4741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8242559" y="1087138"/>
              <a:ext cx="0" cy="7037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TextBox 127"/>
          <p:cNvSpPr txBox="1"/>
          <p:nvPr/>
        </p:nvSpPr>
        <p:spPr>
          <a:xfrm>
            <a:off x="2340386" y="501678"/>
            <a:ext cx="16285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000" spc="1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CWC</a:t>
            </a:r>
            <a:r>
              <a:rPr lang="en-US" sz="10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Investment Grant Conditional Funding</a:t>
            </a:r>
          </a:p>
          <a:p>
            <a:pPr marL="171450" indent="-171450" fontAlgn="base"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0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Contracts with DFW. SWRCB,&amp; DWR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83810" y="501678"/>
            <a:ext cx="1628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0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Certified EIR/S</a:t>
            </a:r>
          </a:p>
          <a:p>
            <a:pPr marL="171450" indent="-171450" fontAlgn="base"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000" spc="1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CWC</a:t>
            </a:r>
            <a:r>
              <a:rPr lang="en-US" sz="10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Funding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292950" y="501678"/>
            <a:ext cx="851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sz="10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Start-up  testing complete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158823" y="5165399"/>
            <a:ext cx="1095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sz="1400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¢ / share 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2293967" y="4212161"/>
            <a:ext cx="1095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sz="1400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/ share 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116830" y="2226527"/>
            <a:ext cx="1179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sz="1400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$$ / share 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8317175" y="1112698"/>
            <a:ext cx="76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sz="1400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$$$ / share </a:t>
            </a:r>
          </a:p>
        </p:txBody>
      </p:sp>
      <p:sp>
        <p:nvSpPr>
          <p:cNvPr id="151" name="TextBox 150"/>
          <p:cNvSpPr txBox="1"/>
          <p:nvPr/>
        </p:nvSpPr>
        <p:spPr>
          <a:xfrm rot="16200000">
            <a:off x="-636052" y="4174247"/>
            <a:ext cx="1771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“Stock Value”</a:t>
            </a:r>
            <a:endParaRPr lang="en-US" sz="1400" spc="1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785850" y="1603955"/>
            <a:ext cx="1324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sz="1400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+$$ / share 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3305193" y="6129705"/>
            <a:ext cx="2562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(years)</a:t>
            </a:r>
            <a:endParaRPr lang="en-US" sz="1400" spc="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24748" y="1454246"/>
            <a:ext cx="1269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pc="1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</a:t>
            </a:r>
            <a:endParaRPr lang="en-US" sz="1400" spc="1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24748" y="3218584"/>
            <a:ext cx="1269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pc="1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Medium</a:t>
            </a:r>
            <a:endParaRPr lang="en-US" sz="1400" spc="1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01451" y="4241487"/>
            <a:ext cx="1269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pc="1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</a:t>
            </a:r>
            <a:endParaRPr lang="en-US" sz="1400" spc="1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53311" y="6129705"/>
            <a:ext cx="307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sz="1200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Cost to buy-in, if </a:t>
            </a:r>
            <a:r>
              <a:rPr lang="en-US" sz="1200" spc="1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is even available, </a:t>
            </a:r>
            <a:r>
              <a:rPr lang="en-US" sz="1200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 over time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97329" y="4888160"/>
            <a:ext cx="1269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pc="1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Residual</a:t>
            </a:r>
            <a:endParaRPr lang="en-US" sz="1400" spc="1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895220" y="501678"/>
            <a:ext cx="16285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0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financing secured</a:t>
            </a:r>
          </a:p>
          <a:p>
            <a:pPr marL="171450" indent="-171450" fontAlgn="base"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0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 1 bond funds for construction</a:t>
            </a:r>
          </a:p>
        </p:txBody>
      </p:sp>
      <p:sp>
        <p:nvSpPr>
          <p:cNvPr id="57" name="Freeform 56"/>
          <p:cNvSpPr/>
          <p:nvPr/>
        </p:nvSpPr>
        <p:spPr>
          <a:xfrm>
            <a:off x="1527048" y="713893"/>
            <a:ext cx="7772403" cy="3912143"/>
          </a:xfrm>
          <a:custGeom>
            <a:avLst/>
            <a:gdLst>
              <a:gd name="connsiteX0" fmla="*/ 0 w 7817708"/>
              <a:gd name="connsiteY0" fmla="*/ 0 h 3805881"/>
              <a:gd name="connsiteX1" fmla="*/ 2248930 w 7817708"/>
              <a:gd name="connsiteY1" fmla="*/ 2734962 h 3805881"/>
              <a:gd name="connsiteX2" fmla="*/ 7817708 w 7817708"/>
              <a:gd name="connsiteY2" fmla="*/ 3805881 h 3805881"/>
              <a:gd name="connsiteX0" fmla="*/ 0 w 7817708"/>
              <a:gd name="connsiteY0" fmla="*/ 0 h 3805881"/>
              <a:gd name="connsiteX1" fmla="*/ 2306595 w 7817708"/>
              <a:gd name="connsiteY1" fmla="*/ 3082035 h 3805881"/>
              <a:gd name="connsiteX2" fmla="*/ 7817708 w 7817708"/>
              <a:gd name="connsiteY2" fmla="*/ 3805881 h 3805881"/>
              <a:gd name="connsiteX0" fmla="*/ 0 w 7792994"/>
              <a:gd name="connsiteY0" fmla="*/ 0 h 4595472"/>
              <a:gd name="connsiteX1" fmla="*/ 2306595 w 7792994"/>
              <a:gd name="connsiteY1" fmla="*/ 3082035 h 4595472"/>
              <a:gd name="connsiteX2" fmla="*/ 7792994 w 7792994"/>
              <a:gd name="connsiteY2" fmla="*/ 4595472 h 4595472"/>
              <a:gd name="connsiteX0" fmla="*/ 0 w 7792994"/>
              <a:gd name="connsiteY0" fmla="*/ 0 h 4595472"/>
              <a:gd name="connsiteX1" fmla="*/ 2405449 w 7792994"/>
              <a:gd name="connsiteY1" fmla="*/ 3272925 h 4595472"/>
              <a:gd name="connsiteX2" fmla="*/ 7792994 w 7792994"/>
              <a:gd name="connsiteY2" fmla="*/ 4595472 h 4595472"/>
              <a:gd name="connsiteX0" fmla="*/ 0 w 7792994"/>
              <a:gd name="connsiteY0" fmla="*/ 0 h 4595472"/>
              <a:gd name="connsiteX1" fmla="*/ 2751438 w 7792994"/>
              <a:gd name="connsiteY1" fmla="*/ 3298956 h 4595472"/>
              <a:gd name="connsiteX2" fmla="*/ 7792994 w 7792994"/>
              <a:gd name="connsiteY2" fmla="*/ 4595472 h 4595472"/>
              <a:gd name="connsiteX0" fmla="*/ 0 w 7792994"/>
              <a:gd name="connsiteY0" fmla="*/ 0 h 4595472"/>
              <a:gd name="connsiteX1" fmla="*/ 2337894 w 7792994"/>
              <a:gd name="connsiteY1" fmla="*/ 3215544 h 4595472"/>
              <a:gd name="connsiteX2" fmla="*/ 7792994 w 7792994"/>
              <a:gd name="connsiteY2" fmla="*/ 4595472 h 4595472"/>
              <a:gd name="connsiteX0" fmla="*/ 0 w 7792994"/>
              <a:gd name="connsiteY0" fmla="*/ 0 h 4595472"/>
              <a:gd name="connsiteX1" fmla="*/ 3091462 w 7792994"/>
              <a:gd name="connsiteY1" fmla="*/ 3122864 h 4595472"/>
              <a:gd name="connsiteX2" fmla="*/ 7792994 w 7792994"/>
              <a:gd name="connsiteY2" fmla="*/ 4595472 h 4595472"/>
              <a:gd name="connsiteX0" fmla="*/ 0 w 7792994"/>
              <a:gd name="connsiteY0" fmla="*/ 0 h 4595472"/>
              <a:gd name="connsiteX1" fmla="*/ 2959308 w 7792994"/>
              <a:gd name="connsiteY1" fmla="*/ 3268015 h 4595472"/>
              <a:gd name="connsiteX2" fmla="*/ 7792994 w 7792994"/>
              <a:gd name="connsiteY2" fmla="*/ 4595472 h 459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92994" h="4595472">
                <a:moveTo>
                  <a:pt x="0" y="0"/>
                </a:moveTo>
                <a:cubicBezTo>
                  <a:pt x="472989" y="1050324"/>
                  <a:pt x="1656357" y="2633702"/>
                  <a:pt x="2959308" y="3268015"/>
                </a:cubicBezTo>
                <a:cubicBezTo>
                  <a:pt x="4262259" y="3902328"/>
                  <a:pt x="5660080" y="4377169"/>
                  <a:pt x="7792994" y="4595472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227027">
            <a:off x="4345838" y="3352187"/>
            <a:ext cx="1364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sz="1200" spc="1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South of Delta</a:t>
            </a:r>
          </a:p>
        </p:txBody>
      </p:sp>
      <p:sp>
        <p:nvSpPr>
          <p:cNvPr id="59" name="TextBox 58"/>
          <p:cNvSpPr txBox="1"/>
          <p:nvPr/>
        </p:nvSpPr>
        <p:spPr>
          <a:xfrm rot="1554047">
            <a:off x="3897510" y="3701577"/>
            <a:ext cx="132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ts val="1200"/>
              </a:spcBef>
              <a:spcAft>
                <a:spcPct val="0"/>
              </a:spcAft>
            </a:pPr>
            <a:r>
              <a:rPr lang="en-US" sz="1200" spc="1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Sacramento Valley &amp; Delta</a:t>
            </a:r>
          </a:p>
        </p:txBody>
      </p:sp>
    </p:spTree>
    <p:extLst>
      <p:ext uri="{BB962C8B-B14F-4D97-AF65-F5344CB8AC3E}">
        <p14:creationId xmlns:p14="http://schemas.microsoft.com/office/powerpoint/2010/main" val="408420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6" grpId="0"/>
      <p:bldP spid="148" grpId="0"/>
      <p:bldP spid="149" grpId="0"/>
      <p:bldP spid="151" grpId="0"/>
      <p:bldP spid="153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noFill/>
        </p:spPr>
        <p:txBody>
          <a:bodyPr/>
          <a:lstStyle/>
          <a:p>
            <a:pPr marL="342900" algn="l">
              <a:tabLst>
                <a:tab pos="1028700" algn="r"/>
              </a:tabLst>
            </a:pPr>
            <a:r>
              <a:rPr lang="en-US" sz="10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lang="en-US" sz="1000" spc="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algn="l">
                <a:tabLst>
                  <a:tab pos="1028700" algn="r"/>
                </a:tabLst>
              </a:pPr>
              <a:t>25</a:t>
            </a:fld>
            <a:endParaRPr lang="en-US" sz="1000" spc="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807" y="6334897"/>
            <a:ext cx="3208326" cy="523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January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Draft, planning phase concepts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" y="-768"/>
            <a:ext cx="8961120" cy="6608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Governance Structure </a:t>
            </a:r>
            <a:r>
              <a:rPr lang="en-US" sz="2400" b="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(simplified)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836" y="922092"/>
            <a:ext cx="1828800" cy="914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Sites Project Authority (10)</a:t>
            </a:r>
          </a:p>
        </p:txBody>
      </p:sp>
      <p:sp>
        <p:nvSpPr>
          <p:cNvPr id="8" name="Rectangle 7"/>
          <p:cNvSpPr/>
          <p:nvPr/>
        </p:nvSpPr>
        <p:spPr>
          <a:xfrm>
            <a:off x="659544" y="3886840"/>
            <a:ext cx="1828800" cy="914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Agreement Committee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Elbow Connector 8"/>
          <p:cNvCxnSpPr>
            <a:stCxn id="6" idx="2"/>
            <a:endCxn id="8" idx="0"/>
          </p:cNvCxnSpPr>
          <p:nvPr/>
        </p:nvCxnSpPr>
        <p:spPr>
          <a:xfrm rot="5400000">
            <a:off x="549416" y="2861020"/>
            <a:ext cx="2050348" cy="1292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474348" y="5227429"/>
            <a:ext cx="947452" cy="552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348" y="5950713"/>
            <a:ext cx="947452" cy="552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Pipelines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8060" y="5953124"/>
            <a:ext cx="947452" cy="552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Intakes &amp; Diversions</a:t>
            </a:r>
          </a:p>
        </p:txBody>
      </p:sp>
      <p:cxnSp>
        <p:nvCxnSpPr>
          <p:cNvPr id="13" name="Elbow Connector 12"/>
          <p:cNvCxnSpPr>
            <a:stCxn id="8" idx="2"/>
            <a:endCxn id="10" idx="3"/>
          </p:cNvCxnSpPr>
          <p:nvPr/>
        </p:nvCxnSpPr>
        <p:spPr>
          <a:xfrm rot="5400000">
            <a:off x="1146695" y="5076345"/>
            <a:ext cx="702354" cy="152144"/>
          </a:xfrm>
          <a:prstGeom prst="bentConnector2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4" name="Elbow Connector 13"/>
          <p:cNvCxnSpPr>
            <a:stCxn id="8" idx="2"/>
            <a:endCxn id="11" idx="3"/>
          </p:cNvCxnSpPr>
          <p:nvPr/>
        </p:nvCxnSpPr>
        <p:spPr>
          <a:xfrm rot="5400000">
            <a:off x="785053" y="5437987"/>
            <a:ext cx="1425638" cy="152144"/>
          </a:xfrm>
          <a:prstGeom prst="bentConnector2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5" name="Elbow Connector 14"/>
          <p:cNvCxnSpPr>
            <a:stCxn id="8" idx="2"/>
            <a:endCxn id="12" idx="1"/>
          </p:cNvCxnSpPr>
          <p:nvPr/>
        </p:nvCxnSpPr>
        <p:spPr>
          <a:xfrm rot="16200000" flipH="1">
            <a:off x="971978" y="5403206"/>
            <a:ext cx="1428049" cy="224116"/>
          </a:xfrm>
          <a:prstGeom prst="bentConnector2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1796780" y="5233231"/>
            <a:ext cx="947452" cy="552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Pumping</a:t>
            </a:r>
          </a:p>
        </p:txBody>
      </p:sp>
      <p:cxnSp>
        <p:nvCxnSpPr>
          <p:cNvPr id="17" name="Elbow Connector 16"/>
          <p:cNvCxnSpPr>
            <a:stCxn id="8" idx="2"/>
            <a:endCxn id="16" idx="1"/>
          </p:cNvCxnSpPr>
          <p:nvPr/>
        </p:nvCxnSpPr>
        <p:spPr>
          <a:xfrm rot="16200000" flipH="1">
            <a:off x="1331284" y="5043900"/>
            <a:ext cx="708156" cy="222836"/>
          </a:xfrm>
          <a:prstGeom prst="bentConnector2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2088792" y="2953951"/>
            <a:ext cx="1691640" cy="54864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Advisory</a:t>
            </a:r>
          </a:p>
        </p:txBody>
      </p:sp>
      <p:cxnSp>
        <p:nvCxnSpPr>
          <p:cNvPr id="19" name="Elbow Connector 18"/>
          <p:cNvCxnSpPr>
            <a:stCxn id="6" idx="2"/>
            <a:endCxn id="18" idx="1"/>
          </p:cNvCxnSpPr>
          <p:nvPr/>
        </p:nvCxnSpPr>
        <p:spPr>
          <a:xfrm rot="16200000" flipH="1">
            <a:off x="1136125" y="2275603"/>
            <a:ext cx="1391779" cy="513556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5450205" y="648935"/>
            <a:ext cx="3340308" cy="349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tabLst>
                <a:tab pos="1944688" algn="r"/>
                <a:tab pos="2973388" algn="dec"/>
              </a:tabLst>
            </a:pPr>
            <a:r>
              <a:rPr lang="en-US" sz="1400" b="1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Authority		Annualized</a:t>
            </a:r>
            <a:br>
              <a:rPr lang="en-US" sz="1400" b="1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b="1" u="sng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 (10)	</a:t>
            </a:r>
            <a:r>
              <a:rPr lang="en-US" sz="1400" b="1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400" b="1" u="sng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Acre-Ft</a:t>
            </a:r>
            <a:r>
              <a:rPr lang="en-US" sz="1400" u="sng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fontAlgn="base">
              <a:lnSpc>
                <a:spcPct val="110000"/>
              </a:lnSpc>
              <a:spcBef>
                <a:spcPts val="300"/>
              </a:spcBef>
              <a:tabLst>
                <a:tab pos="2973388" algn="dec"/>
              </a:tabLst>
            </a:pPr>
            <a:r>
              <a:rPr lang="en-US" sz="1200" spc="100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Colusa County</a:t>
            </a:r>
            <a:endParaRPr lang="en-US" sz="1200" spc="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lnSpc>
                <a:spcPct val="110000"/>
              </a:lnSpc>
              <a:spcBef>
                <a:spcPts val="300"/>
              </a:spcBef>
              <a:tabLst>
                <a:tab pos="2973388" algn="dec"/>
              </a:tabLst>
            </a:pPr>
            <a:r>
              <a:rPr lang="en-US" sz="1200" spc="100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Glenn County</a:t>
            </a:r>
            <a:endParaRPr lang="en-US" sz="1200" spc="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lnSpc>
                <a:spcPct val="110000"/>
              </a:lnSpc>
              <a:spcBef>
                <a:spcPts val="300"/>
              </a:spcBef>
              <a:tabLst>
                <a:tab pos="2973388" algn="dec"/>
              </a:tabLst>
            </a:pPr>
            <a:r>
              <a:rPr lang="en-US" sz="1200" spc="100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Maxwell ID</a:t>
            </a:r>
            <a:endParaRPr lang="en-US" sz="1200" spc="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lnSpc>
                <a:spcPct val="110000"/>
              </a:lnSpc>
              <a:spcBef>
                <a:spcPts val="300"/>
              </a:spcBef>
              <a:tabLst>
                <a:tab pos="2973388" algn="dec"/>
              </a:tabLst>
            </a:pPr>
            <a:r>
              <a:rPr lang="en-US" sz="1200" spc="100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Tehama-Colusa</a:t>
            </a:r>
            <a:br>
              <a:rPr lang="en-US" sz="1200" spc="100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spc="100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Canal Authority</a:t>
            </a:r>
            <a:endParaRPr lang="en-US" sz="1200" spc="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lnSpc>
                <a:spcPct val="110000"/>
              </a:lnSpc>
              <a:spcBef>
                <a:spcPts val="300"/>
              </a:spcBef>
              <a:tabLst>
                <a:tab pos="2973388" algn="dec"/>
              </a:tabLst>
            </a:pPr>
            <a:r>
              <a:rPr lang="en-US" sz="12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Colusa Co. WD 	30,000</a:t>
            </a:r>
          </a:p>
          <a:p>
            <a:pPr fontAlgn="base">
              <a:lnSpc>
                <a:spcPct val="110000"/>
              </a:lnSpc>
              <a:spcBef>
                <a:spcPts val="300"/>
              </a:spcBef>
              <a:tabLst>
                <a:tab pos="2973388" algn="dec"/>
              </a:tabLst>
            </a:pPr>
            <a:r>
              <a:rPr lang="en-US" sz="1200" spc="100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Glenn-Colusa ID</a:t>
            </a:r>
            <a:r>
              <a:rPr lang="en-US" sz="12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20,000</a:t>
            </a:r>
          </a:p>
          <a:p>
            <a:pPr fontAlgn="base">
              <a:lnSpc>
                <a:spcPct val="110000"/>
              </a:lnSpc>
              <a:spcBef>
                <a:spcPts val="300"/>
              </a:spcBef>
              <a:tabLst>
                <a:tab pos="2973388" algn="dec"/>
              </a:tabLst>
            </a:pPr>
            <a:r>
              <a:rPr lang="en-US" sz="12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Orland-Artois WD 	20,000</a:t>
            </a:r>
          </a:p>
          <a:p>
            <a:pPr fontAlgn="base">
              <a:lnSpc>
                <a:spcPct val="110000"/>
              </a:lnSpc>
              <a:spcBef>
                <a:spcPts val="300"/>
              </a:spcBef>
              <a:tabLst>
                <a:tab pos="2973388" algn="dec"/>
              </a:tabLst>
            </a:pPr>
            <a:r>
              <a:rPr lang="en-US" sz="12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Proberta WD	3,000</a:t>
            </a:r>
          </a:p>
          <a:p>
            <a:pPr fontAlgn="base">
              <a:lnSpc>
                <a:spcPct val="110000"/>
              </a:lnSpc>
              <a:spcBef>
                <a:spcPts val="300"/>
              </a:spcBef>
              <a:tabLst>
                <a:tab pos="2973388" algn="dec"/>
              </a:tabLst>
            </a:pPr>
            <a:r>
              <a:rPr lang="en-US" sz="1200" spc="100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Reclamation </a:t>
            </a:r>
            <a:br>
              <a:rPr lang="en-US" sz="1200" spc="100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spc="100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District 108</a:t>
            </a:r>
            <a:r>
              <a:rPr lang="en-US" sz="1200" spc="100" baseline="30000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(1)</a:t>
            </a:r>
            <a:r>
              <a:rPr lang="en-US" sz="12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20,000</a:t>
            </a:r>
          </a:p>
          <a:p>
            <a:pPr fontAlgn="base">
              <a:lnSpc>
                <a:spcPct val="110000"/>
              </a:lnSpc>
              <a:spcBef>
                <a:spcPts val="300"/>
              </a:spcBef>
              <a:tabLst>
                <a:tab pos="2973388" algn="dec"/>
              </a:tabLst>
            </a:pPr>
            <a:r>
              <a:rPr lang="en-US" sz="12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Westside WD	25,000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4746" y="4249029"/>
            <a:ext cx="3340308" cy="253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tabLst>
                <a:tab pos="2973388" algn="dec"/>
              </a:tabLst>
            </a:pPr>
            <a:r>
              <a:rPr lang="en-US" sz="1400" b="1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Represented</a:t>
            </a:r>
            <a:br>
              <a:rPr lang="en-US" sz="1400" b="1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b="1" u="sng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      </a:t>
            </a:r>
            <a:r>
              <a:rPr lang="en-US" sz="1400" b="1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400" b="1" u="sng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Acre-Ft</a:t>
            </a:r>
            <a:r>
              <a:rPr lang="en-US" sz="1400" u="sng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fontAlgn="base">
              <a:lnSpc>
                <a:spcPct val="110000"/>
              </a:lnSpc>
              <a:spcBef>
                <a:spcPts val="300"/>
              </a:spcBef>
              <a:tabLst>
                <a:tab pos="2973388" algn="dec"/>
              </a:tabLst>
            </a:pPr>
            <a:r>
              <a:rPr lang="en-US" sz="12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Cortina WD	300</a:t>
            </a:r>
          </a:p>
          <a:p>
            <a:pPr fontAlgn="base">
              <a:lnSpc>
                <a:spcPct val="110000"/>
              </a:lnSpc>
              <a:spcBef>
                <a:spcPts val="300"/>
              </a:spcBef>
              <a:tabLst>
                <a:tab pos="2973388" algn="dec"/>
              </a:tabLst>
            </a:pPr>
            <a:r>
              <a:rPr lang="en-US" sz="12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Davis WD</a:t>
            </a:r>
            <a:r>
              <a:rPr lang="en-US" sz="1200" spc="1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2,000</a:t>
            </a:r>
          </a:p>
          <a:p>
            <a:pPr fontAlgn="base">
              <a:lnSpc>
                <a:spcPct val="110000"/>
              </a:lnSpc>
              <a:spcBef>
                <a:spcPts val="300"/>
              </a:spcBef>
              <a:tabLst>
                <a:tab pos="2973388" algn="dec"/>
              </a:tabLst>
            </a:pPr>
            <a:r>
              <a:rPr lang="en-US" sz="12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Dunnigan WD</a:t>
            </a:r>
            <a:r>
              <a:rPr lang="en-US" sz="1200" spc="1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5,000</a:t>
            </a:r>
          </a:p>
          <a:p>
            <a:pPr fontAlgn="base">
              <a:lnSpc>
                <a:spcPct val="110000"/>
              </a:lnSpc>
              <a:spcBef>
                <a:spcPts val="300"/>
              </a:spcBef>
              <a:tabLst>
                <a:tab pos="2973388" algn="dec"/>
              </a:tabLst>
            </a:pPr>
            <a:r>
              <a:rPr lang="en-US" sz="12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LaGrande WD</a:t>
            </a:r>
            <a:r>
              <a:rPr lang="en-US" sz="1200" spc="1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3,000</a:t>
            </a:r>
          </a:p>
          <a:p>
            <a:pPr fontAlgn="base">
              <a:lnSpc>
                <a:spcPct val="110000"/>
              </a:lnSpc>
              <a:spcBef>
                <a:spcPts val="300"/>
              </a:spcBef>
              <a:tabLst>
                <a:tab pos="2973388" algn="dec"/>
              </a:tabLst>
            </a:pPr>
            <a:endParaRPr lang="en-US" sz="1200" spc="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lnSpc>
                <a:spcPct val="110000"/>
              </a:lnSpc>
              <a:spcBef>
                <a:spcPts val="300"/>
              </a:spcBef>
              <a:tabLst>
                <a:tab pos="2973388" algn="dec"/>
              </a:tabLst>
            </a:pPr>
            <a:r>
              <a:rPr lang="en-US" sz="1200" spc="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Sac. Valley </a:t>
            </a:r>
            <a:r>
              <a:rPr lang="en-US" sz="1200" spc="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WD</a:t>
            </a:r>
            <a:r>
              <a:rPr lang="en-US" sz="1200" spc="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TBD</a:t>
            </a:r>
          </a:p>
          <a:p>
            <a:pPr fontAlgn="base">
              <a:lnSpc>
                <a:spcPct val="110000"/>
              </a:lnSpc>
              <a:spcBef>
                <a:spcPts val="300"/>
              </a:spcBef>
              <a:tabLst>
                <a:tab pos="2973388" algn="dec"/>
              </a:tabLst>
            </a:pPr>
            <a:r>
              <a:rPr lang="en-US" sz="1200" b="1" spc="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Non-Sac Valley, </a:t>
            </a:r>
            <a:r>
              <a:rPr lang="en-US" sz="1200" b="1" spc="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M&amp;I</a:t>
            </a:r>
            <a:r>
              <a:rPr lang="en-US" sz="1200" b="1" spc="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TBD</a:t>
            </a:r>
          </a:p>
          <a:p>
            <a:pPr fontAlgn="base">
              <a:lnSpc>
                <a:spcPct val="110000"/>
              </a:lnSpc>
              <a:spcBef>
                <a:spcPts val="300"/>
              </a:spcBef>
              <a:tabLst>
                <a:tab pos="2973388" algn="dec"/>
              </a:tabLst>
            </a:pPr>
            <a:r>
              <a:rPr lang="en-US" sz="1200" b="1" spc="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Non-Sac Valley, Agriculture	TBD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25246" y="3514775"/>
            <a:ext cx="2271778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tabLst>
                <a:tab pos="2743200" algn="dec"/>
              </a:tabLst>
            </a:pPr>
            <a:r>
              <a:rPr lang="en-US" sz="1200" spc="100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Yolo Co. FC&amp;WCD</a:t>
            </a:r>
            <a:endParaRPr lang="en-US" sz="1200" spc="100" baseline="30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4537097" y="2413687"/>
            <a:ext cx="887040" cy="4372960"/>
          </a:xfrm>
          <a:prstGeom prst="leftBrace">
            <a:avLst>
              <a:gd name="adj1" fmla="val 50221"/>
              <a:gd name="adj2" fmla="val 59785"/>
            </a:avLst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4910581" y="664305"/>
            <a:ext cx="575816" cy="3405292"/>
          </a:xfrm>
          <a:prstGeom prst="leftBrace">
            <a:avLst>
              <a:gd name="adj1" fmla="val 53014"/>
              <a:gd name="adj2" fmla="val 20850"/>
            </a:avLst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Elbow Connector 24"/>
          <p:cNvCxnSpPr>
            <a:stCxn id="24" idx="1"/>
            <a:endCxn id="6" idx="3"/>
          </p:cNvCxnSpPr>
          <p:nvPr/>
        </p:nvCxnSpPr>
        <p:spPr>
          <a:xfrm rot="10800000" flipV="1">
            <a:off x="2489637" y="1374308"/>
            <a:ext cx="2420945" cy="4984"/>
          </a:xfrm>
          <a:prstGeom prst="bentConnector3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Elbow Connector 25"/>
          <p:cNvCxnSpPr>
            <a:stCxn id="23" idx="1"/>
            <a:endCxn id="8" idx="3"/>
          </p:cNvCxnSpPr>
          <p:nvPr/>
        </p:nvCxnSpPr>
        <p:spPr>
          <a:xfrm rot="10800000">
            <a:off x="2488345" y="4344041"/>
            <a:ext cx="2048753" cy="684021"/>
          </a:xfrm>
          <a:prstGeom prst="bentConnector3">
            <a:avLst>
              <a:gd name="adj1" fmla="val 19843"/>
            </a:avLst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707325" y="1860085"/>
            <a:ext cx="2858071" cy="337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tabLst>
                <a:tab pos="2743200" algn="dec"/>
              </a:tabLst>
            </a:pPr>
            <a:r>
              <a:rPr lang="en-US" sz="1600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Voting: 1 member, 1 vote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6045" y="4824829"/>
            <a:ext cx="3205128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tabLst>
                <a:tab pos="2743200" algn="dec"/>
              </a:tabLst>
            </a:pPr>
            <a:r>
              <a:rPr lang="en-US" sz="1600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Voting: pro-rated by acre-ft.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87512" y="2261111"/>
            <a:ext cx="1691640" cy="54864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 Officio (DWR) &amp; USBR</a:t>
            </a:r>
          </a:p>
        </p:txBody>
      </p:sp>
      <p:cxnSp>
        <p:nvCxnSpPr>
          <p:cNvPr id="31" name="Elbow Connector 30"/>
          <p:cNvCxnSpPr>
            <a:stCxn id="6" idx="2"/>
            <a:endCxn id="30" idx="1"/>
          </p:cNvCxnSpPr>
          <p:nvPr/>
        </p:nvCxnSpPr>
        <p:spPr>
          <a:xfrm rot="16200000" flipH="1">
            <a:off x="1481905" y="1929823"/>
            <a:ext cx="698939" cy="512276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3038354" y="3863403"/>
            <a:ext cx="1526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Before Prop 1 Funds Awarded</a:t>
            </a:r>
          </a:p>
        </p:txBody>
      </p:sp>
    </p:spTree>
    <p:extLst>
      <p:ext uri="{BB962C8B-B14F-4D97-AF65-F5344CB8AC3E}">
        <p14:creationId xmlns:p14="http://schemas.microsoft.com/office/powerpoint/2010/main" val="138977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7" grpId="0"/>
      <p:bldP spid="28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</p:spPr>
        <p:txBody>
          <a:bodyPr/>
          <a:lstStyle/>
          <a:p>
            <a:pPr marL="3429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r"/>
              </a:tabLst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kumimoji="0" lang="en-US" sz="1000" b="0" i="0" u="none" strike="noStrike" kern="0" cap="none" spc="10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28700" algn="r"/>
                </a:tabLst>
                <a:defRPr/>
              </a:pPr>
              <a:t>26</a:t>
            </a:fld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2880" y="-768"/>
            <a:ext cx="8961120" cy="6608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Governance</a:t>
            </a:r>
            <a:r>
              <a:rPr kumimoji="0" lang="en-US" sz="2800" b="1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Decision Making</a:t>
            </a:r>
            <a:endParaRPr kumimoji="0" lang="en-US" sz="2800" b="0" i="0" u="none" strike="noStrike" kern="1200" cap="none" spc="200" normalizeH="0" baseline="0" noProof="0" dirty="0">
              <a:ln>
                <a:noFill/>
              </a:ln>
              <a:solidFill>
                <a:srgbClr val="026CB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836" y="922092"/>
            <a:ext cx="1828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Sites Project Authority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544" y="3886840"/>
            <a:ext cx="1828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Agreement Committee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Elbow Connector 6"/>
          <p:cNvCxnSpPr>
            <a:stCxn id="5" idx="2"/>
            <a:endCxn id="6" idx="0"/>
          </p:cNvCxnSpPr>
          <p:nvPr/>
        </p:nvCxnSpPr>
        <p:spPr>
          <a:xfrm rot="5400000">
            <a:off x="549416" y="2861020"/>
            <a:ext cx="2050348" cy="129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4348" y="5227429"/>
            <a:ext cx="947452" cy="552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4348" y="5950713"/>
            <a:ext cx="947452" cy="552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Pipelines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8060" y="5953124"/>
            <a:ext cx="947452" cy="552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Intakes &amp; Diversions</a:t>
            </a:r>
          </a:p>
        </p:txBody>
      </p:sp>
      <p:cxnSp>
        <p:nvCxnSpPr>
          <p:cNvPr id="11" name="Elbow Connector 10"/>
          <p:cNvCxnSpPr>
            <a:stCxn id="6" idx="2"/>
            <a:endCxn id="8" idx="3"/>
          </p:cNvCxnSpPr>
          <p:nvPr/>
        </p:nvCxnSpPr>
        <p:spPr>
          <a:xfrm rot="5400000">
            <a:off x="1146695" y="5076345"/>
            <a:ext cx="702354" cy="152144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" idx="2"/>
            <a:endCxn id="9" idx="3"/>
          </p:cNvCxnSpPr>
          <p:nvPr/>
        </p:nvCxnSpPr>
        <p:spPr>
          <a:xfrm rot="5400000">
            <a:off x="785053" y="5437987"/>
            <a:ext cx="1425638" cy="152144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2"/>
            <a:endCxn id="10" idx="1"/>
          </p:cNvCxnSpPr>
          <p:nvPr/>
        </p:nvCxnSpPr>
        <p:spPr>
          <a:xfrm rot="16200000" flipH="1">
            <a:off x="971978" y="5403206"/>
            <a:ext cx="1428049" cy="224116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96780" y="5233231"/>
            <a:ext cx="947452" cy="552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Pumping</a:t>
            </a:r>
          </a:p>
        </p:txBody>
      </p:sp>
      <p:cxnSp>
        <p:nvCxnSpPr>
          <p:cNvPr id="15" name="Elbow Connector 14"/>
          <p:cNvCxnSpPr>
            <a:stCxn id="6" idx="2"/>
            <a:endCxn id="14" idx="1"/>
          </p:cNvCxnSpPr>
          <p:nvPr/>
        </p:nvCxnSpPr>
        <p:spPr>
          <a:xfrm rot="16200000" flipH="1">
            <a:off x="1331284" y="5043900"/>
            <a:ext cx="708156" cy="222836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28588" y="637775"/>
            <a:ext cx="6069415" cy="2945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Authority’s Role</a:t>
            </a:r>
            <a: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71450" marR="0" lvl="0" indent="-171450" defTabSz="91440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applicant for Proposition 1, Chapter 8 grant</a:t>
            </a:r>
          </a:p>
          <a:p>
            <a:pPr marL="171450" marR="0" lvl="0" indent="-171450" defTabSz="91440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CEQA lead agency and work with USBR as the NEPA lead agency</a:t>
            </a:r>
          </a:p>
          <a:p>
            <a:pPr marL="230188" marR="0" lvl="0" indent="-230188" defTabSz="91440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title to any water rights issued by SWRCB</a:t>
            </a:r>
          </a:p>
          <a:p>
            <a:pPr marL="230188" marR="0" lvl="0" indent="-230188" defTabSz="91440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Obtain permits &amp; acquire property, easements and rights-of-way</a:t>
            </a:r>
          </a:p>
          <a:p>
            <a:pPr marL="230188" marR="0" lvl="0" indent="-230188" defTabSz="91440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the owner of record for dam safety requirements and regulatory obligations.</a:t>
            </a:r>
          </a:p>
          <a:p>
            <a:pPr marL="230188" marR="0" lvl="0" indent="-230188" defTabSz="91440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delegate (or rescind) responsibilities to a Project Agreement Committee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9624" y="3825355"/>
            <a:ext cx="6069415" cy="263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Agreement Committee</a:t>
            </a:r>
            <a: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30188" marR="0" lvl="0" indent="-230188" defTabSz="91440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Requires a minimum of 2 Authority Members execute each Project Agreement. The Authority is also signatory to each Project Agreement.</a:t>
            </a:r>
          </a:p>
          <a:p>
            <a:pPr marL="230188" marR="0" lvl="0" indent="-230188" defTabSz="91440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Comply with terms and conditions established by the Authority in the Reservoir Project Agreement.</a:t>
            </a:r>
          </a:p>
          <a:p>
            <a:pPr marL="230188" marR="0" lvl="0" indent="-230188" defTabSz="91440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 sufficient reserves to ensure a positive cash flow.</a:t>
            </a:r>
          </a:p>
          <a:p>
            <a:pPr marL="230188" marR="0" lvl="0" indent="-230188" defTabSz="91440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Phase 1, manage the studies and related materials that will be required in the application for funding in compliance with Proposition 1, Chapter 8 requirements.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22179" y="2468527"/>
            <a:ext cx="148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Delegations of Authority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10800000" flipH="1" flipV="1">
            <a:off x="1087739" y="2078266"/>
            <a:ext cx="0" cy="1645920"/>
          </a:xfrm>
          <a:prstGeom prst="line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2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noFill/>
        </p:spPr>
        <p:txBody>
          <a:bodyPr/>
          <a:lstStyle/>
          <a:p>
            <a:pPr marL="342900" algn="l">
              <a:tabLst>
                <a:tab pos="1028700" algn="r"/>
              </a:tabLst>
            </a:pPr>
            <a:r>
              <a:rPr lang="en-US" sz="10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lang="en-US" sz="1000" spc="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algn="l">
                <a:tabLst>
                  <a:tab pos="1028700" algn="r"/>
                </a:tabLst>
              </a:pPr>
              <a:t>27</a:t>
            </a:fld>
            <a:endParaRPr lang="en-US" sz="1000" spc="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" y="-768"/>
            <a:ext cx="8961120" cy="6608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Invest (Now vs. Later):</a:t>
            </a:r>
            <a:endParaRPr lang="en-US" sz="2800" b="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6649" y="10096315"/>
            <a:ext cx="8196648" cy="3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n-US" sz="1600" b="1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water storage only happens with 100% water user support now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53081" y="10014380"/>
            <a:ext cx="8229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82880" y="665690"/>
            <a:ext cx="8949587" cy="3644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828800" algn="r"/>
                <a:tab pos="2058988" algn="l"/>
                <a:tab pos="5033963" algn="r"/>
                <a:tab pos="5256213" algn="l"/>
                <a:tab pos="8575675" algn="r"/>
              </a:tabLst>
            </a:pPr>
            <a:r>
              <a:rPr lang="en-US" sz="1600" u="sng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	</a:t>
            </a:r>
            <a:r>
              <a:rPr lang="en-US" sz="16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 u="sng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Now:	</a:t>
            </a:r>
            <a:r>
              <a:rPr lang="en-US" sz="16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 u="sng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Later: </a:t>
            </a:r>
            <a:r>
              <a:rPr lang="en-US" sz="1600" b="0" u="sng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(after Phase 1)	</a:t>
            </a:r>
          </a:p>
          <a:p>
            <a:pPr fontAlgn="auto">
              <a:spcAft>
                <a:spcPts val="0"/>
              </a:spcAft>
            </a:pPr>
            <a:endParaRPr lang="en-US" sz="1600" b="0" u="sng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413" y="981127"/>
            <a:ext cx="8710690" cy="147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+mj-lt"/>
              <a:buAutoNum type="alphaLcPeriod"/>
              <a:tabLst>
                <a:tab pos="2058988" algn="l"/>
                <a:tab pos="5256213" algn="l"/>
              </a:tabLst>
            </a:pP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Supply:	</a:t>
            </a:r>
            <a:r>
              <a:rPr lang="en-US" sz="1400" i="1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Secure a 1</a:t>
            </a:r>
            <a:r>
              <a:rPr lang="en-US" sz="1400" i="1" spc="100" baseline="30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1400" i="1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right 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w/ ability to	Acquire water </a:t>
            </a:r>
            <a:r>
              <a:rPr lang="en-US" sz="1400" i="1" u="sng" spc="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if a Member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acquire more.	</a:t>
            </a:r>
            <a:r>
              <a:rPr lang="en-US" sz="1400" i="1" u="sng" spc="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elects to reduce their amount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346075">
              <a:lnSpc>
                <a:spcPct val="114000"/>
              </a:lnSpc>
              <a:spcBef>
                <a:spcPts val="1200"/>
              </a:spcBef>
              <a:tabLst>
                <a:tab pos="2058988" algn="l"/>
                <a:tab pos="5256213" algn="l"/>
              </a:tabLst>
            </a:pP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Cost/acre-ft. 	Is the </a:t>
            </a:r>
            <a:r>
              <a:rPr lang="en-US" sz="1400" i="1" u="sng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for all Members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400" i="1" spc="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cost to buy-in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which is		based on time value of investment</a:t>
            </a:r>
            <a:b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and project’s ‘stock value’.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4413" y="2509251"/>
            <a:ext cx="8797190" cy="107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+mj-lt"/>
              <a:buAutoNum type="alphaLcPeriod" startAt="2"/>
              <a:tabLst>
                <a:tab pos="2058988" algn="l"/>
                <a:tab pos="5256213" algn="l"/>
              </a:tabLst>
            </a:pP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Operations &amp; 	</a:t>
            </a:r>
            <a:r>
              <a:rPr lang="en-US" sz="1400" i="1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Able to shape &amp; define 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	</a:t>
            </a:r>
            <a:r>
              <a:rPr lang="en-US" sz="1400" i="1" spc="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Little to no ability to change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Final</a:t>
            </a:r>
            <a:b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Benefits	much water to make available	operations will be ‘run’ to validate</a:t>
            </a:r>
            <a:b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for Public Benefits &amp; contract 	benefits &amp; allocation and to fulfill 	Terms vs. for water supply	CEQA/NEPA and ESA requirements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4413" y="3633718"/>
            <a:ext cx="8797190" cy="107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+mj-lt"/>
              <a:buAutoNum type="alphaLcPeriod" startAt="3"/>
              <a:tabLst>
                <a:tab pos="2058988" algn="l"/>
                <a:tab pos="5256213" algn="l"/>
              </a:tabLst>
            </a:pP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 	</a:t>
            </a:r>
            <a:r>
              <a:rPr lang="en-US" sz="1400" i="1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Able to help ensure the 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400" i="1" spc="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None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Details will have already been </a:t>
            </a:r>
            <a:b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	</a:t>
            </a:r>
            <a:r>
              <a:rPr lang="en-US" sz="1400" i="1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 results in the least 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defined and converted into</a:t>
            </a:r>
            <a:b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400" i="1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cost/acre-ft.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appropriate	regulations.</a:t>
            </a:r>
            <a:b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risk allocation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4413" y="4753039"/>
            <a:ext cx="8797190" cy="107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+mj-lt"/>
              <a:buAutoNum type="alphaLcPeriod" startAt="4"/>
              <a:tabLst>
                <a:tab pos="2058988" algn="l"/>
                <a:tab pos="5256213" algn="l"/>
              </a:tabLst>
            </a:pP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Contracts vs.   	</a:t>
            </a:r>
            <a:r>
              <a:rPr lang="en-US" sz="1400" i="1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Able to define 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 terms &amp;	</a:t>
            </a:r>
            <a:r>
              <a:rPr lang="en-US" sz="1400" i="1" spc="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None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Details will have already permit conditions 	conditions with DFW, SWRCB, &amp; 	been defined and converted into</a:t>
            </a:r>
            <a:b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DWR vs. what will become 	contract language</a:t>
            </a:r>
            <a:b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permit conditions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880" y="5874417"/>
            <a:ext cx="8797190" cy="82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+mj-lt"/>
              <a:buAutoNum type="alphaLcPeriod" startAt="5"/>
              <a:tabLst>
                <a:tab pos="2058988" algn="l"/>
                <a:tab pos="5256213" algn="l"/>
              </a:tabLst>
            </a:pP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Project’s scope,   	</a:t>
            </a:r>
            <a:r>
              <a:rPr lang="en-US" sz="1400" i="1" spc="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Able to shape 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project	</a:t>
            </a:r>
            <a:r>
              <a:rPr lang="en-US" sz="1400" i="1" spc="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None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Will have to accept the</a:t>
            </a:r>
            <a:b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schedule, cost &amp;	requirements &amp; how risks	project requirements as a condition</a:t>
            </a:r>
            <a:b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allocation	are allocated and managed	of becoming a Member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4413" y="2469500"/>
            <a:ext cx="8710690" cy="11144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6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1" grpId="0"/>
      <p:bldP spid="22" grpId="0"/>
      <p:bldP spid="23" grpId="0"/>
      <p:bldP spid="24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0013" y="0"/>
            <a:ext cx="422315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0688" y="6469956"/>
            <a:ext cx="1516855" cy="388044"/>
          </a:xfrm>
        </p:spPr>
        <p:txBody>
          <a:bodyPr/>
          <a:lstStyle/>
          <a:p>
            <a:pPr marL="3429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r"/>
              </a:tabLst>
              <a:defRPr/>
            </a:pPr>
            <a:r>
              <a:rPr kumimoji="0" lang="en-US" sz="1000" b="0" i="0" u="none" strike="noStrike" kern="0" cap="none" spc="10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kumimoji="0" lang="en-US" sz="1000" b="0" i="0" u="none" strike="noStrike" kern="0" cap="none" spc="10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28700" algn="r"/>
                </a:tabLst>
                <a:defRPr/>
              </a:pPr>
              <a:t>3</a:t>
            </a:fld>
            <a:endParaRPr kumimoji="0" lang="en-US" sz="1000" b="0" i="0" u="none" strike="noStrike" kern="0" cap="none" spc="1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0414" y="0"/>
            <a:ext cx="3788505" cy="56841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20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Location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14084" y="6528534"/>
            <a:ext cx="1940013" cy="3832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Sacramento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061075" y="2516188"/>
            <a:ext cx="439738" cy="2178050"/>
            <a:chOff x="6061075" y="2516188"/>
            <a:chExt cx="439738" cy="2178050"/>
          </a:xfrm>
        </p:grpSpPr>
        <p:sp>
          <p:nvSpPr>
            <p:cNvPr id="17" name="Freeform 16"/>
            <p:cNvSpPr/>
            <p:nvPr/>
          </p:nvSpPr>
          <p:spPr>
            <a:xfrm>
              <a:off x="6270625" y="2516188"/>
              <a:ext cx="230188" cy="1231900"/>
            </a:xfrm>
            <a:custGeom>
              <a:avLst/>
              <a:gdLst>
                <a:gd name="connsiteX0" fmla="*/ 138113 w 230188"/>
                <a:gd name="connsiteY0" fmla="*/ 0 h 1231900"/>
                <a:gd name="connsiteX1" fmla="*/ 168275 w 230188"/>
                <a:gd name="connsiteY1" fmla="*/ 44450 h 1231900"/>
                <a:gd name="connsiteX2" fmla="*/ 198438 w 230188"/>
                <a:gd name="connsiteY2" fmla="*/ 76200 h 1231900"/>
                <a:gd name="connsiteX3" fmla="*/ 212725 w 230188"/>
                <a:gd name="connsiteY3" fmla="*/ 103187 h 1231900"/>
                <a:gd name="connsiteX4" fmla="*/ 219075 w 230188"/>
                <a:gd name="connsiteY4" fmla="*/ 122237 h 1231900"/>
                <a:gd name="connsiteX5" fmla="*/ 219075 w 230188"/>
                <a:gd name="connsiteY5" fmla="*/ 168275 h 1231900"/>
                <a:gd name="connsiteX6" fmla="*/ 212725 w 230188"/>
                <a:gd name="connsiteY6" fmla="*/ 201612 h 1231900"/>
                <a:gd name="connsiteX7" fmla="*/ 204788 w 230188"/>
                <a:gd name="connsiteY7" fmla="*/ 246062 h 1231900"/>
                <a:gd name="connsiteX8" fmla="*/ 204788 w 230188"/>
                <a:gd name="connsiteY8" fmla="*/ 279400 h 1231900"/>
                <a:gd name="connsiteX9" fmla="*/ 219075 w 230188"/>
                <a:gd name="connsiteY9" fmla="*/ 352425 h 1231900"/>
                <a:gd name="connsiteX10" fmla="*/ 230188 w 230188"/>
                <a:gd name="connsiteY10" fmla="*/ 441325 h 1231900"/>
                <a:gd name="connsiteX11" fmla="*/ 230188 w 230188"/>
                <a:gd name="connsiteY11" fmla="*/ 465137 h 1231900"/>
                <a:gd name="connsiteX12" fmla="*/ 227013 w 230188"/>
                <a:gd name="connsiteY12" fmla="*/ 508000 h 1231900"/>
                <a:gd name="connsiteX13" fmla="*/ 228600 w 230188"/>
                <a:gd name="connsiteY13" fmla="*/ 574675 h 1231900"/>
                <a:gd name="connsiteX14" fmla="*/ 219075 w 230188"/>
                <a:gd name="connsiteY14" fmla="*/ 636587 h 1231900"/>
                <a:gd name="connsiteX15" fmla="*/ 220663 w 230188"/>
                <a:gd name="connsiteY15" fmla="*/ 666750 h 1231900"/>
                <a:gd name="connsiteX16" fmla="*/ 211138 w 230188"/>
                <a:gd name="connsiteY16" fmla="*/ 679450 h 1231900"/>
                <a:gd name="connsiteX17" fmla="*/ 184150 w 230188"/>
                <a:gd name="connsiteY17" fmla="*/ 698500 h 1231900"/>
                <a:gd name="connsiteX18" fmla="*/ 133350 w 230188"/>
                <a:gd name="connsiteY18" fmla="*/ 725487 h 1231900"/>
                <a:gd name="connsiteX19" fmla="*/ 130175 w 230188"/>
                <a:gd name="connsiteY19" fmla="*/ 731837 h 1231900"/>
                <a:gd name="connsiteX20" fmla="*/ 128588 w 230188"/>
                <a:gd name="connsiteY20" fmla="*/ 763587 h 1231900"/>
                <a:gd name="connsiteX21" fmla="*/ 127000 w 230188"/>
                <a:gd name="connsiteY21" fmla="*/ 796925 h 1231900"/>
                <a:gd name="connsiteX22" fmla="*/ 141288 w 230188"/>
                <a:gd name="connsiteY22" fmla="*/ 825500 h 1231900"/>
                <a:gd name="connsiteX23" fmla="*/ 138113 w 230188"/>
                <a:gd name="connsiteY23" fmla="*/ 895350 h 1231900"/>
                <a:gd name="connsiteX24" fmla="*/ 163513 w 230188"/>
                <a:gd name="connsiteY24" fmla="*/ 915987 h 1231900"/>
                <a:gd name="connsiteX25" fmla="*/ 152400 w 230188"/>
                <a:gd name="connsiteY25" fmla="*/ 1027112 h 1231900"/>
                <a:gd name="connsiteX26" fmla="*/ 142875 w 230188"/>
                <a:gd name="connsiteY26" fmla="*/ 1117600 h 1231900"/>
                <a:gd name="connsiteX27" fmla="*/ 122238 w 230188"/>
                <a:gd name="connsiteY27" fmla="*/ 1157287 h 1231900"/>
                <a:gd name="connsiteX28" fmla="*/ 80963 w 230188"/>
                <a:gd name="connsiteY28" fmla="*/ 1200150 h 1231900"/>
                <a:gd name="connsiteX29" fmla="*/ 76200 w 230188"/>
                <a:gd name="connsiteY29" fmla="*/ 1204912 h 1231900"/>
                <a:gd name="connsiteX30" fmla="*/ 76200 w 230188"/>
                <a:gd name="connsiteY30" fmla="*/ 1225550 h 1231900"/>
                <a:gd name="connsiteX31" fmla="*/ 74613 w 230188"/>
                <a:gd name="connsiteY31" fmla="*/ 1231900 h 1231900"/>
                <a:gd name="connsiteX32" fmla="*/ 0 w 230188"/>
                <a:gd name="connsiteY32" fmla="*/ 123190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0188" h="1231900">
                  <a:moveTo>
                    <a:pt x="138113" y="0"/>
                  </a:moveTo>
                  <a:lnTo>
                    <a:pt x="168275" y="44450"/>
                  </a:lnTo>
                  <a:lnTo>
                    <a:pt x="198438" y="76200"/>
                  </a:lnTo>
                  <a:lnTo>
                    <a:pt x="212725" y="103187"/>
                  </a:lnTo>
                  <a:lnTo>
                    <a:pt x="219075" y="122237"/>
                  </a:lnTo>
                  <a:lnTo>
                    <a:pt x="219075" y="168275"/>
                  </a:lnTo>
                  <a:lnTo>
                    <a:pt x="212725" y="201612"/>
                  </a:lnTo>
                  <a:lnTo>
                    <a:pt x="204788" y="246062"/>
                  </a:lnTo>
                  <a:lnTo>
                    <a:pt x="204788" y="279400"/>
                  </a:lnTo>
                  <a:lnTo>
                    <a:pt x="219075" y="352425"/>
                  </a:lnTo>
                  <a:lnTo>
                    <a:pt x="230188" y="441325"/>
                  </a:lnTo>
                  <a:lnTo>
                    <a:pt x="230188" y="465137"/>
                  </a:lnTo>
                  <a:lnTo>
                    <a:pt x="227013" y="508000"/>
                  </a:lnTo>
                  <a:lnTo>
                    <a:pt x="228600" y="574675"/>
                  </a:lnTo>
                  <a:lnTo>
                    <a:pt x="219075" y="636587"/>
                  </a:lnTo>
                  <a:cubicBezTo>
                    <a:pt x="219604" y="646641"/>
                    <a:pt x="220134" y="656696"/>
                    <a:pt x="220663" y="666750"/>
                  </a:cubicBezTo>
                  <a:lnTo>
                    <a:pt x="211138" y="679450"/>
                  </a:lnTo>
                  <a:lnTo>
                    <a:pt x="184150" y="698500"/>
                  </a:lnTo>
                  <a:lnTo>
                    <a:pt x="133350" y="725487"/>
                  </a:lnTo>
                  <a:lnTo>
                    <a:pt x="130175" y="731837"/>
                  </a:lnTo>
                  <a:lnTo>
                    <a:pt x="128588" y="763587"/>
                  </a:lnTo>
                  <a:cubicBezTo>
                    <a:pt x="128059" y="774700"/>
                    <a:pt x="127529" y="785812"/>
                    <a:pt x="127000" y="796925"/>
                  </a:cubicBezTo>
                  <a:lnTo>
                    <a:pt x="141288" y="825500"/>
                  </a:lnTo>
                  <a:lnTo>
                    <a:pt x="138113" y="895350"/>
                  </a:lnTo>
                  <a:lnTo>
                    <a:pt x="163513" y="915987"/>
                  </a:lnTo>
                  <a:lnTo>
                    <a:pt x="152400" y="1027112"/>
                  </a:lnTo>
                  <a:lnTo>
                    <a:pt x="142875" y="1117600"/>
                  </a:lnTo>
                  <a:lnTo>
                    <a:pt x="122238" y="1157287"/>
                  </a:lnTo>
                  <a:lnTo>
                    <a:pt x="80963" y="1200150"/>
                  </a:lnTo>
                  <a:lnTo>
                    <a:pt x="76200" y="1204912"/>
                  </a:lnTo>
                  <a:lnTo>
                    <a:pt x="76200" y="1225550"/>
                  </a:lnTo>
                  <a:lnTo>
                    <a:pt x="74613" y="1231900"/>
                  </a:lnTo>
                  <a:lnTo>
                    <a:pt x="0" y="1231900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061075" y="3749675"/>
              <a:ext cx="215900" cy="944563"/>
            </a:xfrm>
            <a:custGeom>
              <a:avLst/>
              <a:gdLst>
                <a:gd name="connsiteX0" fmla="*/ 215900 w 215900"/>
                <a:gd name="connsiteY0" fmla="*/ 0 h 944563"/>
                <a:gd name="connsiteX1" fmla="*/ 182563 w 215900"/>
                <a:gd name="connsiteY1" fmla="*/ 38100 h 944563"/>
                <a:gd name="connsiteX2" fmla="*/ 168275 w 215900"/>
                <a:gd name="connsiteY2" fmla="*/ 65088 h 944563"/>
                <a:gd name="connsiteX3" fmla="*/ 158750 w 215900"/>
                <a:gd name="connsiteY3" fmla="*/ 90488 h 944563"/>
                <a:gd name="connsiteX4" fmla="*/ 153988 w 215900"/>
                <a:gd name="connsiteY4" fmla="*/ 96838 h 944563"/>
                <a:gd name="connsiteX5" fmla="*/ 134938 w 215900"/>
                <a:gd name="connsiteY5" fmla="*/ 106363 h 944563"/>
                <a:gd name="connsiteX6" fmla="*/ 130175 w 215900"/>
                <a:gd name="connsiteY6" fmla="*/ 106363 h 944563"/>
                <a:gd name="connsiteX7" fmla="*/ 107950 w 215900"/>
                <a:gd name="connsiteY7" fmla="*/ 122238 h 944563"/>
                <a:gd name="connsiteX8" fmla="*/ 88900 w 215900"/>
                <a:gd name="connsiteY8" fmla="*/ 150813 h 944563"/>
                <a:gd name="connsiteX9" fmla="*/ 95250 w 215900"/>
                <a:gd name="connsiteY9" fmla="*/ 168275 h 944563"/>
                <a:gd name="connsiteX10" fmla="*/ 80963 w 215900"/>
                <a:gd name="connsiteY10" fmla="*/ 206375 h 944563"/>
                <a:gd name="connsiteX11" fmla="*/ 65088 w 215900"/>
                <a:gd name="connsiteY11" fmla="*/ 238125 h 944563"/>
                <a:gd name="connsiteX12" fmla="*/ 61913 w 215900"/>
                <a:gd name="connsiteY12" fmla="*/ 252413 h 944563"/>
                <a:gd name="connsiteX13" fmla="*/ 52388 w 215900"/>
                <a:gd name="connsiteY13" fmla="*/ 252413 h 944563"/>
                <a:gd name="connsiteX14" fmla="*/ 42863 w 215900"/>
                <a:gd name="connsiteY14" fmla="*/ 260350 h 944563"/>
                <a:gd name="connsiteX15" fmla="*/ 39688 w 215900"/>
                <a:gd name="connsiteY15" fmla="*/ 298450 h 944563"/>
                <a:gd name="connsiteX16" fmla="*/ 39688 w 215900"/>
                <a:gd name="connsiteY16" fmla="*/ 327025 h 944563"/>
                <a:gd name="connsiteX17" fmla="*/ 36513 w 215900"/>
                <a:gd name="connsiteY17" fmla="*/ 350838 h 944563"/>
                <a:gd name="connsiteX18" fmla="*/ 20638 w 215900"/>
                <a:gd name="connsiteY18" fmla="*/ 371475 h 944563"/>
                <a:gd name="connsiteX19" fmla="*/ 22225 w 215900"/>
                <a:gd name="connsiteY19" fmla="*/ 390525 h 944563"/>
                <a:gd name="connsiteX20" fmla="*/ 22225 w 215900"/>
                <a:gd name="connsiteY20" fmla="*/ 401638 h 944563"/>
                <a:gd name="connsiteX21" fmla="*/ 9525 w 215900"/>
                <a:gd name="connsiteY21" fmla="*/ 403225 h 944563"/>
                <a:gd name="connsiteX22" fmla="*/ 6350 w 215900"/>
                <a:gd name="connsiteY22" fmla="*/ 439738 h 944563"/>
                <a:gd name="connsiteX23" fmla="*/ 1588 w 215900"/>
                <a:gd name="connsiteY23" fmla="*/ 468313 h 944563"/>
                <a:gd name="connsiteX24" fmla="*/ 0 w 215900"/>
                <a:gd name="connsiteY24" fmla="*/ 487363 h 944563"/>
                <a:gd name="connsiteX25" fmla="*/ 15875 w 215900"/>
                <a:gd name="connsiteY25" fmla="*/ 508000 h 944563"/>
                <a:gd name="connsiteX26" fmla="*/ 22225 w 215900"/>
                <a:gd name="connsiteY26" fmla="*/ 522288 h 944563"/>
                <a:gd name="connsiteX27" fmla="*/ 20638 w 215900"/>
                <a:gd name="connsiteY27" fmla="*/ 549275 h 944563"/>
                <a:gd name="connsiteX28" fmla="*/ 17463 w 215900"/>
                <a:gd name="connsiteY28" fmla="*/ 561975 h 944563"/>
                <a:gd name="connsiteX29" fmla="*/ 12700 w 215900"/>
                <a:gd name="connsiteY29" fmla="*/ 574675 h 944563"/>
                <a:gd name="connsiteX30" fmla="*/ 23813 w 215900"/>
                <a:gd name="connsiteY30" fmla="*/ 601663 h 944563"/>
                <a:gd name="connsiteX31" fmla="*/ 31750 w 215900"/>
                <a:gd name="connsiteY31" fmla="*/ 623888 h 944563"/>
                <a:gd name="connsiteX32" fmla="*/ 30163 w 215900"/>
                <a:gd name="connsiteY32" fmla="*/ 647700 h 944563"/>
                <a:gd name="connsiteX33" fmla="*/ 17463 w 215900"/>
                <a:gd name="connsiteY33" fmla="*/ 671513 h 944563"/>
                <a:gd name="connsiteX34" fmla="*/ 30163 w 215900"/>
                <a:gd name="connsiteY34" fmla="*/ 730250 h 944563"/>
                <a:gd name="connsiteX35" fmla="*/ 39688 w 215900"/>
                <a:gd name="connsiteY35" fmla="*/ 785813 h 944563"/>
                <a:gd name="connsiteX36" fmla="*/ 42863 w 215900"/>
                <a:gd name="connsiteY36" fmla="*/ 822325 h 944563"/>
                <a:gd name="connsiteX37" fmla="*/ 38100 w 215900"/>
                <a:gd name="connsiteY37" fmla="*/ 858838 h 944563"/>
                <a:gd name="connsiteX38" fmla="*/ 31750 w 215900"/>
                <a:gd name="connsiteY38" fmla="*/ 869950 h 944563"/>
                <a:gd name="connsiteX39" fmla="*/ 31750 w 215900"/>
                <a:gd name="connsiteY39" fmla="*/ 884238 h 944563"/>
                <a:gd name="connsiteX40" fmla="*/ 20638 w 215900"/>
                <a:gd name="connsiteY40" fmla="*/ 903288 h 944563"/>
                <a:gd name="connsiteX41" fmla="*/ 15875 w 215900"/>
                <a:gd name="connsiteY41" fmla="*/ 922338 h 944563"/>
                <a:gd name="connsiteX42" fmla="*/ 14288 w 215900"/>
                <a:gd name="connsiteY42" fmla="*/ 942975 h 944563"/>
                <a:gd name="connsiteX43" fmla="*/ 14288 w 215900"/>
                <a:gd name="connsiteY43" fmla="*/ 944563 h 944563"/>
                <a:gd name="connsiteX0" fmla="*/ 215900 w 215900"/>
                <a:gd name="connsiteY0" fmla="*/ 0 h 944563"/>
                <a:gd name="connsiteX1" fmla="*/ 182563 w 215900"/>
                <a:gd name="connsiteY1" fmla="*/ 38100 h 944563"/>
                <a:gd name="connsiteX2" fmla="*/ 168275 w 215900"/>
                <a:gd name="connsiteY2" fmla="*/ 65088 h 944563"/>
                <a:gd name="connsiteX3" fmla="*/ 158750 w 215900"/>
                <a:gd name="connsiteY3" fmla="*/ 90488 h 944563"/>
                <a:gd name="connsiteX4" fmla="*/ 153988 w 215900"/>
                <a:gd name="connsiteY4" fmla="*/ 96838 h 944563"/>
                <a:gd name="connsiteX5" fmla="*/ 134938 w 215900"/>
                <a:gd name="connsiteY5" fmla="*/ 106363 h 944563"/>
                <a:gd name="connsiteX6" fmla="*/ 130175 w 215900"/>
                <a:gd name="connsiteY6" fmla="*/ 106363 h 944563"/>
                <a:gd name="connsiteX7" fmla="*/ 107950 w 215900"/>
                <a:gd name="connsiteY7" fmla="*/ 122238 h 944563"/>
                <a:gd name="connsiteX8" fmla="*/ 88900 w 215900"/>
                <a:gd name="connsiteY8" fmla="*/ 150813 h 944563"/>
                <a:gd name="connsiteX9" fmla="*/ 95250 w 215900"/>
                <a:gd name="connsiteY9" fmla="*/ 168275 h 944563"/>
                <a:gd name="connsiteX10" fmla="*/ 80963 w 215900"/>
                <a:gd name="connsiteY10" fmla="*/ 206375 h 944563"/>
                <a:gd name="connsiteX11" fmla="*/ 65088 w 215900"/>
                <a:gd name="connsiteY11" fmla="*/ 238125 h 944563"/>
                <a:gd name="connsiteX12" fmla="*/ 61913 w 215900"/>
                <a:gd name="connsiteY12" fmla="*/ 252413 h 944563"/>
                <a:gd name="connsiteX13" fmla="*/ 52388 w 215900"/>
                <a:gd name="connsiteY13" fmla="*/ 252413 h 944563"/>
                <a:gd name="connsiteX14" fmla="*/ 42863 w 215900"/>
                <a:gd name="connsiteY14" fmla="*/ 260350 h 944563"/>
                <a:gd name="connsiteX15" fmla="*/ 39688 w 215900"/>
                <a:gd name="connsiteY15" fmla="*/ 298450 h 944563"/>
                <a:gd name="connsiteX16" fmla="*/ 39688 w 215900"/>
                <a:gd name="connsiteY16" fmla="*/ 327025 h 944563"/>
                <a:gd name="connsiteX17" fmla="*/ 36513 w 215900"/>
                <a:gd name="connsiteY17" fmla="*/ 350838 h 944563"/>
                <a:gd name="connsiteX18" fmla="*/ 20638 w 215900"/>
                <a:gd name="connsiteY18" fmla="*/ 371475 h 944563"/>
                <a:gd name="connsiteX19" fmla="*/ 22225 w 215900"/>
                <a:gd name="connsiteY19" fmla="*/ 390525 h 944563"/>
                <a:gd name="connsiteX20" fmla="*/ 22225 w 215900"/>
                <a:gd name="connsiteY20" fmla="*/ 401638 h 944563"/>
                <a:gd name="connsiteX21" fmla="*/ 9525 w 215900"/>
                <a:gd name="connsiteY21" fmla="*/ 403225 h 944563"/>
                <a:gd name="connsiteX22" fmla="*/ 6350 w 215900"/>
                <a:gd name="connsiteY22" fmla="*/ 439738 h 944563"/>
                <a:gd name="connsiteX23" fmla="*/ 1588 w 215900"/>
                <a:gd name="connsiteY23" fmla="*/ 468313 h 944563"/>
                <a:gd name="connsiteX24" fmla="*/ 0 w 215900"/>
                <a:gd name="connsiteY24" fmla="*/ 487363 h 944563"/>
                <a:gd name="connsiteX25" fmla="*/ 15875 w 215900"/>
                <a:gd name="connsiteY25" fmla="*/ 508000 h 944563"/>
                <a:gd name="connsiteX26" fmla="*/ 22225 w 215900"/>
                <a:gd name="connsiteY26" fmla="*/ 522288 h 944563"/>
                <a:gd name="connsiteX27" fmla="*/ 20638 w 215900"/>
                <a:gd name="connsiteY27" fmla="*/ 549275 h 944563"/>
                <a:gd name="connsiteX28" fmla="*/ 17463 w 215900"/>
                <a:gd name="connsiteY28" fmla="*/ 561975 h 944563"/>
                <a:gd name="connsiteX29" fmla="*/ 12700 w 215900"/>
                <a:gd name="connsiteY29" fmla="*/ 574675 h 944563"/>
                <a:gd name="connsiteX30" fmla="*/ 23813 w 215900"/>
                <a:gd name="connsiteY30" fmla="*/ 601663 h 944563"/>
                <a:gd name="connsiteX31" fmla="*/ 31750 w 215900"/>
                <a:gd name="connsiteY31" fmla="*/ 623888 h 944563"/>
                <a:gd name="connsiteX32" fmla="*/ 30163 w 215900"/>
                <a:gd name="connsiteY32" fmla="*/ 647700 h 944563"/>
                <a:gd name="connsiteX33" fmla="*/ 17463 w 215900"/>
                <a:gd name="connsiteY33" fmla="*/ 671513 h 944563"/>
                <a:gd name="connsiteX34" fmla="*/ 30163 w 215900"/>
                <a:gd name="connsiteY34" fmla="*/ 730250 h 944563"/>
                <a:gd name="connsiteX35" fmla="*/ 37307 w 215900"/>
                <a:gd name="connsiteY35" fmla="*/ 785813 h 944563"/>
                <a:gd name="connsiteX36" fmla="*/ 42863 w 215900"/>
                <a:gd name="connsiteY36" fmla="*/ 822325 h 944563"/>
                <a:gd name="connsiteX37" fmla="*/ 38100 w 215900"/>
                <a:gd name="connsiteY37" fmla="*/ 858838 h 944563"/>
                <a:gd name="connsiteX38" fmla="*/ 31750 w 215900"/>
                <a:gd name="connsiteY38" fmla="*/ 869950 h 944563"/>
                <a:gd name="connsiteX39" fmla="*/ 31750 w 215900"/>
                <a:gd name="connsiteY39" fmla="*/ 884238 h 944563"/>
                <a:gd name="connsiteX40" fmla="*/ 20638 w 215900"/>
                <a:gd name="connsiteY40" fmla="*/ 903288 h 944563"/>
                <a:gd name="connsiteX41" fmla="*/ 15875 w 215900"/>
                <a:gd name="connsiteY41" fmla="*/ 922338 h 944563"/>
                <a:gd name="connsiteX42" fmla="*/ 14288 w 215900"/>
                <a:gd name="connsiteY42" fmla="*/ 942975 h 944563"/>
                <a:gd name="connsiteX43" fmla="*/ 14288 w 215900"/>
                <a:gd name="connsiteY43" fmla="*/ 944563 h 944563"/>
                <a:gd name="connsiteX0" fmla="*/ 215900 w 215900"/>
                <a:gd name="connsiteY0" fmla="*/ 0 h 944563"/>
                <a:gd name="connsiteX1" fmla="*/ 182563 w 215900"/>
                <a:gd name="connsiteY1" fmla="*/ 38100 h 944563"/>
                <a:gd name="connsiteX2" fmla="*/ 168275 w 215900"/>
                <a:gd name="connsiteY2" fmla="*/ 65088 h 944563"/>
                <a:gd name="connsiteX3" fmla="*/ 158750 w 215900"/>
                <a:gd name="connsiteY3" fmla="*/ 90488 h 944563"/>
                <a:gd name="connsiteX4" fmla="*/ 153988 w 215900"/>
                <a:gd name="connsiteY4" fmla="*/ 96838 h 944563"/>
                <a:gd name="connsiteX5" fmla="*/ 134938 w 215900"/>
                <a:gd name="connsiteY5" fmla="*/ 106363 h 944563"/>
                <a:gd name="connsiteX6" fmla="*/ 130175 w 215900"/>
                <a:gd name="connsiteY6" fmla="*/ 106363 h 944563"/>
                <a:gd name="connsiteX7" fmla="*/ 107950 w 215900"/>
                <a:gd name="connsiteY7" fmla="*/ 122238 h 944563"/>
                <a:gd name="connsiteX8" fmla="*/ 88900 w 215900"/>
                <a:gd name="connsiteY8" fmla="*/ 150813 h 944563"/>
                <a:gd name="connsiteX9" fmla="*/ 95250 w 215900"/>
                <a:gd name="connsiteY9" fmla="*/ 168275 h 944563"/>
                <a:gd name="connsiteX10" fmla="*/ 80963 w 215900"/>
                <a:gd name="connsiteY10" fmla="*/ 206375 h 944563"/>
                <a:gd name="connsiteX11" fmla="*/ 65088 w 215900"/>
                <a:gd name="connsiteY11" fmla="*/ 238125 h 944563"/>
                <a:gd name="connsiteX12" fmla="*/ 61913 w 215900"/>
                <a:gd name="connsiteY12" fmla="*/ 252413 h 944563"/>
                <a:gd name="connsiteX13" fmla="*/ 52388 w 215900"/>
                <a:gd name="connsiteY13" fmla="*/ 252413 h 944563"/>
                <a:gd name="connsiteX14" fmla="*/ 42863 w 215900"/>
                <a:gd name="connsiteY14" fmla="*/ 260350 h 944563"/>
                <a:gd name="connsiteX15" fmla="*/ 39688 w 215900"/>
                <a:gd name="connsiteY15" fmla="*/ 298450 h 944563"/>
                <a:gd name="connsiteX16" fmla="*/ 39688 w 215900"/>
                <a:gd name="connsiteY16" fmla="*/ 327025 h 944563"/>
                <a:gd name="connsiteX17" fmla="*/ 36513 w 215900"/>
                <a:gd name="connsiteY17" fmla="*/ 350838 h 944563"/>
                <a:gd name="connsiteX18" fmla="*/ 20638 w 215900"/>
                <a:gd name="connsiteY18" fmla="*/ 371475 h 944563"/>
                <a:gd name="connsiteX19" fmla="*/ 22225 w 215900"/>
                <a:gd name="connsiteY19" fmla="*/ 390525 h 944563"/>
                <a:gd name="connsiteX20" fmla="*/ 22225 w 215900"/>
                <a:gd name="connsiteY20" fmla="*/ 401638 h 944563"/>
                <a:gd name="connsiteX21" fmla="*/ 9525 w 215900"/>
                <a:gd name="connsiteY21" fmla="*/ 403225 h 944563"/>
                <a:gd name="connsiteX22" fmla="*/ 6350 w 215900"/>
                <a:gd name="connsiteY22" fmla="*/ 439738 h 944563"/>
                <a:gd name="connsiteX23" fmla="*/ 1588 w 215900"/>
                <a:gd name="connsiteY23" fmla="*/ 468313 h 944563"/>
                <a:gd name="connsiteX24" fmla="*/ 0 w 215900"/>
                <a:gd name="connsiteY24" fmla="*/ 487363 h 944563"/>
                <a:gd name="connsiteX25" fmla="*/ 15875 w 215900"/>
                <a:gd name="connsiteY25" fmla="*/ 508000 h 944563"/>
                <a:gd name="connsiteX26" fmla="*/ 22225 w 215900"/>
                <a:gd name="connsiteY26" fmla="*/ 522288 h 944563"/>
                <a:gd name="connsiteX27" fmla="*/ 20638 w 215900"/>
                <a:gd name="connsiteY27" fmla="*/ 549275 h 944563"/>
                <a:gd name="connsiteX28" fmla="*/ 17463 w 215900"/>
                <a:gd name="connsiteY28" fmla="*/ 561975 h 944563"/>
                <a:gd name="connsiteX29" fmla="*/ 12700 w 215900"/>
                <a:gd name="connsiteY29" fmla="*/ 574675 h 944563"/>
                <a:gd name="connsiteX30" fmla="*/ 23813 w 215900"/>
                <a:gd name="connsiteY30" fmla="*/ 601663 h 944563"/>
                <a:gd name="connsiteX31" fmla="*/ 31750 w 215900"/>
                <a:gd name="connsiteY31" fmla="*/ 623888 h 944563"/>
                <a:gd name="connsiteX32" fmla="*/ 30163 w 215900"/>
                <a:gd name="connsiteY32" fmla="*/ 647700 h 944563"/>
                <a:gd name="connsiteX33" fmla="*/ 17463 w 215900"/>
                <a:gd name="connsiteY33" fmla="*/ 671513 h 944563"/>
                <a:gd name="connsiteX34" fmla="*/ 27782 w 215900"/>
                <a:gd name="connsiteY34" fmla="*/ 730250 h 944563"/>
                <a:gd name="connsiteX35" fmla="*/ 37307 w 215900"/>
                <a:gd name="connsiteY35" fmla="*/ 785813 h 944563"/>
                <a:gd name="connsiteX36" fmla="*/ 42863 w 215900"/>
                <a:gd name="connsiteY36" fmla="*/ 822325 h 944563"/>
                <a:gd name="connsiteX37" fmla="*/ 38100 w 215900"/>
                <a:gd name="connsiteY37" fmla="*/ 858838 h 944563"/>
                <a:gd name="connsiteX38" fmla="*/ 31750 w 215900"/>
                <a:gd name="connsiteY38" fmla="*/ 869950 h 944563"/>
                <a:gd name="connsiteX39" fmla="*/ 31750 w 215900"/>
                <a:gd name="connsiteY39" fmla="*/ 884238 h 944563"/>
                <a:gd name="connsiteX40" fmla="*/ 20638 w 215900"/>
                <a:gd name="connsiteY40" fmla="*/ 903288 h 944563"/>
                <a:gd name="connsiteX41" fmla="*/ 15875 w 215900"/>
                <a:gd name="connsiteY41" fmla="*/ 922338 h 944563"/>
                <a:gd name="connsiteX42" fmla="*/ 14288 w 215900"/>
                <a:gd name="connsiteY42" fmla="*/ 942975 h 944563"/>
                <a:gd name="connsiteX43" fmla="*/ 14288 w 215900"/>
                <a:gd name="connsiteY43" fmla="*/ 944563 h 944563"/>
                <a:gd name="connsiteX0" fmla="*/ 215900 w 215900"/>
                <a:gd name="connsiteY0" fmla="*/ 0 h 944563"/>
                <a:gd name="connsiteX1" fmla="*/ 182563 w 215900"/>
                <a:gd name="connsiteY1" fmla="*/ 38100 h 944563"/>
                <a:gd name="connsiteX2" fmla="*/ 168275 w 215900"/>
                <a:gd name="connsiteY2" fmla="*/ 65088 h 944563"/>
                <a:gd name="connsiteX3" fmla="*/ 158750 w 215900"/>
                <a:gd name="connsiteY3" fmla="*/ 90488 h 944563"/>
                <a:gd name="connsiteX4" fmla="*/ 153988 w 215900"/>
                <a:gd name="connsiteY4" fmla="*/ 96838 h 944563"/>
                <a:gd name="connsiteX5" fmla="*/ 134938 w 215900"/>
                <a:gd name="connsiteY5" fmla="*/ 106363 h 944563"/>
                <a:gd name="connsiteX6" fmla="*/ 130175 w 215900"/>
                <a:gd name="connsiteY6" fmla="*/ 106363 h 944563"/>
                <a:gd name="connsiteX7" fmla="*/ 107950 w 215900"/>
                <a:gd name="connsiteY7" fmla="*/ 122238 h 944563"/>
                <a:gd name="connsiteX8" fmla="*/ 88900 w 215900"/>
                <a:gd name="connsiteY8" fmla="*/ 150813 h 944563"/>
                <a:gd name="connsiteX9" fmla="*/ 95250 w 215900"/>
                <a:gd name="connsiteY9" fmla="*/ 168275 h 944563"/>
                <a:gd name="connsiteX10" fmla="*/ 80963 w 215900"/>
                <a:gd name="connsiteY10" fmla="*/ 206375 h 944563"/>
                <a:gd name="connsiteX11" fmla="*/ 65088 w 215900"/>
                <a:gd name="connsiteY11" fmla="*/ 238125 h 944563"/>
                <a:gd name="connsiteX12" fmla="*/ 61913 w 215900"/>
                <a:gd name="connsiteY12" fmla="*/ 252413 h 944563"/>
                <a:gd name="connsiteX13" fmla="*/ 52388 w 215900"/>
                <a:gd name="connsiteY13" fmla="*/ 252413 h 944563"/>
                <a:gd name="connsiteX14" fmla="*/ 42863 w 215900"/>
                <a:gd name="connsiteY14" fmla="*/ 260350 h 944563"/>
                <a:gd name="connsiteX15" fmla="*/ 39688 w 215900"/>
                <a:gd name="connsiteY15" fmla="*/ 298450 h 944563"/>
                <a:gd name="connsiteX16" fmla="*/ 39688 w 215900"/>
                <a:gd name="connsiteY16" fmla="*/ 327025 h 944563"/>
                <a:gd name="connsiteX17" fmla="*/ 36513 w 215900"/>
                <a:gd name="connsiteY17" fmla="*/ 350838 h 944563"/>
                <a:gd name="connsiteX18" fmla="*/ 20638 w 215900"/>
                <a:gd name="connsiteY18" fmla="*/ 371475 h 944563"/>
                <a:gd name="connsiteX19" fmla="*/ 22225 w 215900"/>
                <a:gd name="connsiteY19" fmla="*/ 390525 h 944563"/>
                <a:gd name="connsiteX20" fmla="*/ 22225 w 215900"/>
                <a:gd name="connsiteY20" fmla="*/ 401638 h 944563"/>
                <a:gd name="connsiteX21" fmla="*/ 9525 w 215900"/>
                <a:gd name="connsiteY21" fmla="*/ 403225 h 944563"/>
                <a:gd name="connsiteX22" fmla="*/ 6350 w 215900"/>
                <a:gd name="connsiteY22" fmla="*/ 439738 h 944563"/>
                <a:gd name="connsiteX23" fmla="*/ 1588 w 215900"/>
                <a:gd name="connsiteY23" fmla="*/ 468313 h 944563"/>
                <a:gd name="connsiteX24" fmla="*/ 0 w 215900"/>
                <a:gd name="connsiteY24" fmla="*/ 487363 h 944563"/>
                <a:gd name="connsiteX25" fmla="*/ 15875 w 215900"/>
                <a:gd name="connsiteY25" fmla="*/ 508000 h 944563"/>
                <a:gd name="connsiteX26" fmla="*/ 22225 w 215900"/>
                <a:gd name="connsiteY26" fmla="*/ 522288 h 944563"/>
                <a:gd name="connsiteX27" fmla="*/ 20638 w 215900"/>
                <a:gd name="connsiteY27" fmla="*/ 549275 h 944563"/>
                <a:gd name="connsiteX28" fmla="*/ 17463 w 215900"/>
                <a:gd name="connsiteY28" fmla="*/ 561975 h 944563"/>
                <a:gd name="connsiteX29" fmla="*/ 12700 w 215900"/>
                <a:gd name="connsiteY29" fmla="*/ 574675 h 944563"/>
                <a:gd name="connsiteX30" fmla="*/ 23813 w 215900"/>
                <a:gd name="connsiteY30" fmla="*/ 601663 h 944563"/>
                <a:gd name="connsiteX31" fmla="*/ 31750 w 215900"/>
                <a:gd name="connsiteY31" fmla="*/ 623888 h 944563"/>
                <a:gd name="connsiteX32" fmla="*/ 30163 w 215900"/>
                <a:gd name="connsiteY32" fmla="*/ 647700 h 944563"/>
                <a:gd name="connsiteX33" fmla="*/ 15081 w 215900"/>
                <a:gd name="connsiteY33" fmla="*/ 671513 h 944563"/>
                <a:gd name="connsiteX34" fmla="*/ 27782 w 215900"/>
                <a:gd name="connsiteY34" fmla="*/ 730250 h 944563"/>
                <a:gd name="connsiteX35" fmla="*/ 37307 w 215900"/>
                <a:gd name="connsiteY35" fmla="*/ 785813 h 944563"/>
                <a:gd name="connsiteX36" fmla="*/ 42863 w 215900"/>
                <a:gd name="connsiteY36" fmla="*/ 822325 h 944563"/>
                <a:gd name="connsiteX37" fmla="*/ 38100 w 215900"/>
                <a:gd name="connsiteY37" fmla="*/ 858838 h 944563"/>
                <a:gd name="connsiteX38" fmla="*/ 31750 w 215900"/>
                <a:gd name="connsiteY38" fmla="*/ 869950 h 944563"/>
                <a:gd name="connsiteX39" fmla="*/ 31750 w 215900"/>
                <a:gd name="connsiteY39" fmla="*/ 884238 h 944563"/>
                <a:gd name="connsiteX40" fmla="*/ 20638 w 215900"/>
                <a:gd name="connsiteY40" fmla="*/ 903288 h 944563"/>
                <a:gd name="connsiteX41" fmla="*/ 15875 w 215900"/>
                <a:gd name="connsiteY41" fmla="*/ 922338 h 944563"/>
                <a:gd name="connsiteX42" fmla="*/ 14288 w 215900"/>
                <a:gd name="connsiteY42" fmla="*/ 942975 h 944563"/>
                <a:gd name="connsiteX43" fmla="*/ 14288 w 215900"/>
                <a:gd name="connsiteY43" fmla="*/ 944563 h 94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15900" h="944563">
                  <a:moveTo>
                    <a:pt x="215900" y="0"/>
                  </a:moveTo>
                  <a:lnTo>
                    <a:pt x="182563" y="38100"/>
                  </a:lnTo>
                  <a:lnTo>
                    <a:pt x="168275" y="65088"/>
                  </a:lnTo>
                  <a:lnTo>
                    <a:pt x="158750" y="90488"/>
                  </a:lnTo>
                  <a:lnTo>
                    <a:pt x="153988" y="96838"/>
                  </a:lnTo>
                  <a:lnTo>
                    <a:pt x="134938" y="106363"/>
                  </a:lnTo>
                  <a:lnTo>
                    <a:pt x="130175" y="106363"/>
                  </a:lnTo>
                  <a:lnTo>
                    <a:pt x="107950" y="122238"/>
                  </a:lnTo>
                  <a:lnTo>
                    <a:pt x="88900" y="150813"/>
                  </a:lnTo>
                  <a:lnTo>
                    <a:pt x="95250" y="168275"/>
                  </a:lnTo>
                  <a:lnTo>
                    <a:pt x="80963" y="206375"/>
                  </a:lnTo>
                  <a:lnTo>
                    <a:pt x="65088" y="238125"/>
                  </a:lnTo>
                  <a:lnTo>
                    <a:pt x="61913" y="252413"/>
                  </a:lnTo>
                  <a:lnTo>
                    <a:pt x="52388" y="252413"/>
                  </a:lnTo>
                  <a:lnTo>
                    <a:pt x="42863" y="260350"/>
                  </a:lnTo>
                  <a:lnTo>
                    <a:pt x="39688" y="298450"/>
                  </a:lnTo>
                  <a:lnTo>
                    <a:pt x="39688" y="327025"/>
                  </a:lnTo>
                  <a:lnTo>
                    <a:pt x="36513" y="350838"/>
                  </a:lnTo>
                  <a:lnTo>
                    <a:pt x="20638" y="371475"/>
                  </a:lnTo>
                  <a:lnTo>
                    <a:pt x="22225" y="390525"/>
                  </a:lnTo>
                  <a:lnTo>
                    <a:pt x="22225" y="401638"/>
                  </a:lnTo>
                  <a:lnTo>
                    <a:pt x="9525" y="403225"/>
                  </a:lnTo>
                  <a:lnTo>
                    <a:pt x="6350" y="439738"/>
                  </a:lnTo>
                  <a:lnTo>
                    <a:pt x="1588" y="468313"/>
                  </a:lnTo>
                  <a:lnTo>
                    <a:pt x="0" y="487363"/>
                  </a:lnTo>
                  <a:lnTo>
                    <a:pt x="15875" y="508000"/>
                  </a:lnTo>
                  <a:lnTo>
                    <a:pt x="22225" y="522288"/>
                  </a:lnTo>
                  <a:lnTo>
                    <a:pt x="20638" y="549275"/>
                  </a:lnTo>
                  <a:lnTo>
                    <a:pt x="17463" y="561975"/>
                  </a:lnTo>
                  <a:lnTo>
                    <a:pt x="12700" y="574675"/>
                  </a:lnTo>
                  <a:lnTo>
                    <a:pt x="23813" y="601663"/>
                  </a:lnTo>
                  <a:lnTo>
                    <a:pt x="31750" y="623888"/>
                  </a:lnTo>
                  <a:lnTo>
                    <a:pt x="30163" y="647700"/>
                  </a:lnTo>
                  <a:lnTo>
                    <a:pt x="15081" y="671513"/>
                  </a:lnTo>
                  <a:lnTo>
                    <a:pt x="27782" y="730250"/>
                  </a:lnTo>
                  <a:lnTo>
                    <a:pt x="37307" y="785813"/>
                  </a:lnTo>
                  <a:lnTo>
                    <a:pt x="42863" y="822325"/>
                  </a:lnTo>
                  <a:lnTo>
                    <a:pt x="38100" y="858838"/>
                  </a:lnTo>
                  <a:lnTo>
                    <a:pt x="31750" y="869950"/>
                  </a:lnTo>
                  <a:lnTo>
                    <a:pt x="31750" y="884238"/>
                  </a:lnTo>
                  <a:lnTo>
                    <a:pt x="20638" y="903288"/>
                  </a:lnTo>
                  <a:lnTo>
                    <a:pt x="15875" y="922338"/>
                  </a:lnTo>
                  <a:lnTo>
                    <a:pt x="14288" y="942975"/>
                  </a:lnTo>
                  <a:lnTo>
                    <a:pt x="14288" y="944563"/>
                  </a:ln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10274" y="4691460"/>
            <a:ext cx="622301" cy="1406128"/>
            <a:chOff x="6010274" y="4691460"/>
            <a:chExt cx="622301" cy="1406128"/>
          </a:xfrm>
        </p:grpSpPr>
        <p:sp>
          <p:nvSpPr>
            <p:cNvPr id="19" name="Freeform 18"/>
            <p:cNvSpPr/>
            <p:nvPr/>
          </p:nvSpPr>
          <p:spPr>
            <a:xfrm>
              <a:off x="6010274" y="4691460"/>
              <a:ext cx="557213" cy="1202928"/>
            </a:xfrm>
            <a:custGeom>
              <a:avLst/>
              <a:gdLst>
                <a:gd name="connsiteX0" fmla="*/ 60325 w 552450"/>
                <a:gd name="connsiteY0" fmla="*/ 0 h 1196975"/>
                <a:gd name="connsiteX1" fmla="*/ 68262 w 552450"/>
                <a:gd name="connsiteY1" fmla="*/ 52387 h 1196975"/>
                <a:gd name="connsiteX2" fmla="*/ 61912 w 552450"/>
                <a:gd name="connsiteY2" fmla="*/ 69850 h 1196975"/>
                <a:gd name="connsiteX3" fmla="*/ 61912 w 552450"/>
                <a:gd name="connsiteY3" fmla="*/ 77787 h 1196975"/>
                <a:gd name="connsiteX4" fmla="*/ 55562 w 552450"/>
                <a:gd name="connsiteY4" fmla="*/ 90487 h 1196975"/>
                <a:gd name="connsiteX5" fmla="*/ 46037 w 552450"/>
                <a:gd name="connsiteY5" fmla="*/ 101600 h 1196975"/>
                <a:gd name="connsiteX6" fmla="*/ 39687 w 552450"/>
                <a:gd name="connsiteY6" fmla="*/ 112712 h 1196975"/>
                <a:gd name="connsiteX7" fmla="*/ 44450 w 552450"/>
                <a:gd name="connsiteY7" fmla="*/ 133350 h 1196975"/>
                <a:gd name="connsiteX8" fmla="*/ 47625 w 552450"/>
                <a:gd name="connsiteY8" fmla="*/ 153987 h 1196975"/>
                <a:gd name="connsiteX9" fmla="*/ 44450 w 552450"/>
                <a:gd name="connsiteY9" fmla="*/ 169862 h 1196975"/>
                <a:gd name="connsiteX10" fmla="*/ 30162 w 552450"/>
                <a:gd name="connsiteY10" fmla="*/ 179387 h 1196975"/>
                <a:gd name="connsiteX11" fmla="*/ 12700 w 552450"/>
                <a:gd name="connsiteY11" fmla="*/ 190500 h 1196975"/>
                <a:gd name="connsiteX12" fmla="*/ 9525 w 552450"/>
                <a:gd name="connsiteY12" fmla="*/ 193675 h 1196975"/>
                <a:gd name="connsiteX13" fmla="*/ 0 w 552450"/>
                <a:gd name="connsiteY13" fmla="*/ 292100 h 1196975"/>
                <a:gd name="connsiteX14" fmla="*/ 1587 w 552450"/>
                <a:gd name="connsiteY14" fmla="*/ 381000 h 1196975"/>
                <a:gd name="connsiteX15" fmla="*/ 0 w 552450"/>
                <a:gd name="connsiteY15" fmla="*/ 431800 h 1196975"/>
                <a:gd name="connsiteX16" fmla="*/ 15875 w 552450"/>
                <a:gd name="connsiteY16" fmla="*/ 476250 h 1196975"/>
                <a:gd name="connsiteX17" fmla="*/ 23812 w 552450"/>
                <a:gd name="connsiteY17" fmla="*/ 504825 h 1196975"/>
                <a:gd name="connsiteX18" fmla="*/ 63500 w 552450"/>
                <a:gd name="connsiteY18" fmla="*/ 530225 h 1196975"/>
                <a:gd name="connsiteX19" fmla="*/ 104775 w 552450"/>
                <a:gd name="connsiteY19" fmla="*/ 547687 h 1196975"/>
                <a:gd name="connsiteX20" fmla="*/ 125412 w 552450"/>
                <a:gd name="connsiteY20" fmla="*/ 561975 h 1196975"/>
                <a:gd name="connsiteX21" fmla="*/ 142875 w 552450"/>
                <a:gd name="connsiteY21" fmla="*/ 587375 h 1196975"/>
                <a:gd name="connsiteX22" fmla="*/ 163512 w 552450"/>
                <a:gd name="connsiteY22" fmla="*/ 609600 h 1196975"/>
                <a:gd name="connsiteX23" fmla="*/ 188912 w 552450"/>
                <a:gd name="connsiteY23" fmla="*/ 633412 h 1196975"/>
                <a:gd name="connsiteX24" fmla="*/ 234950 w 552450"/>
                <a:gd name="connsiteY24" fmla="*/ 685800 h 1196975"/>
                <a:gd name="connsiteX25" fmla="*/ 261937 w 552450"/>
                <a:gd name="connsiteY25" fmla="*/ 720725 h 1196975"/>
                <a:gd name="connsiteX26" fmla="*/ 303212 w 552450"/>
                <a:gd name="connsiteY26" fmla="*/ 739775 h 1196975"/>
                <a:gd name="connsiteX27" fmla="*/ 331787 w 552450"/>
                <a:gd name="connsiteY27" fmla="*/ 750887 h 1196975"/>
                <a:gd name="connsiteX28" fmla="*/ 350837 w 552450"/>
                <a:gd name="connsiteY28" fmla="*/ 793750 h 1196975"/>
                <a:gd name="connsiteX29" fmla="*/ 361950 w 552450"/>
                <a:gd name="connsiteY29" fmla="*/ 823912 h 1196975"/>
                <a:gd name="connsiteX30" fmla="*/ 396875 w 552450"/>
                <a:gd name="connsiteY30" fmla="*/ 841375 h 1196975"/>
                <a:gd name="connsiteX31" fmla="*/ 417512 w 552450"/>
                <a:gd name="connsiteY31" fmla="*/ 850900 h 1196975"/>
                <a:gd name="connsiteX32" fmla="*/ 552450 w 552450"/>
                <a:gd name="connsiteY32" fmla="*/ 1196975 h 1196975"/>
                <a:gd name="connsiteX0" fmla="*/ 62707 w 554832"/>
                <a:gd name="connsiteY0" fmla="*/ 0 h 1196975"/>
                <a:gd name="connsiteX1" fmla="*/ 70644 w 554832"/>
                <a:gd name="connsiteY1" fmla="*/ 52387 h 1196975"/>
                <a:gd name="connsiteX2" fmla="*/ 64294 w 554832"/>
                <a:gd name="connsiteY2" fmla="*/ 69850 h 1196975"/>
                <a:gd name="connsiteX3" fmla="*/ 64294 w 554832"/>
                <a:gd name="connsiteY3" fmla="*/ 77787 h 1196975"/>
                <a:gd name="connsiteX4" fmla="*/ 57944 w 554832"/>
                <a:gd name="connsiteY4" fmla="*/ 90487 h 1196975"/>
                <a:gd name="connsiteX5" fmla="*/ 48419 w 554832"/>
                <a:gd name="connsiteY5" fmla="*/ 101600 h 1196975"/>
                <a:gd name="connsiteX6" fmla="*/ 42069 w 554832"/>
                <a:gd name="connsiteY6" fmla="*/ 112712 h 1196975"/>
                <a:gd name="connsiteX7" fmla="*/ 46832 w 554832"/>
                <a:gd name="connsiteY7" fmla="*/ 133350 h 1196975"/>
                <a:gd name="connsiteX8" fmla="*/ 50007 w 554832"/>
                <a:gd name="connsiteY8" fmla="*/ 153987 h 1196975"/>
                <a:gd name="connsiteX9" fmla="*/ 46832 w 554832"/>
                <a:gd name="connsiteY9" fmla="*/ 169862 h 1196975"/>
                <a:gd name="connsiteX10" fmla="*/ 32544 w 554832"/>
                <a:gd name="connsiteY10" fmla="*/ 179387 h 1196975"/>
                <a:gd name="connsiteX11" fmla="*/ 15082 w 554832"/>
                <a:gd name="connsiteY11" fmla="*/ 190500 h 1196975"/>
                <a:gd name="connsiteX12" fmla="*/ 11907 w 554832"/>
                <a:gd name="connsiteY12" fmla="*/ 193675 h 1196975"/>
                <a:gd name="connsiteX13" fmla="*/ 2382 w 554832"/>
                <a:gd name="connsiteY13" fmla="*/ 292100 h 1196975"/>
                <a:gd name="connsiteX14" fmla="*/ 3969 w 554832"/>
                <a:gd name="connsiteY14" fmla="*/ 381000 h 1196975"/>
                <a:gd name="connsiteX15" fmla="*/ 0 w 554832"/>
                <a:gd name="connsiteY15" fmla="*/ 432991 h 1196975"/>
                <a:gd name="connsiteX16" fmla="*/ 18257 w 554832"/>
                <a:gd name="connsiteY16" fmla="*/ 476250 h 1196975"/>
                <a:gd name="connsiteX17" fmla="*/ 26194 w 554832"/>
                <a:gd name="connsiteY17" fmla="*/ 504825 h 1196975"/>
                <a:gd name="connsiteX18" fmla="*/ 65882 w 554832"/>
                <a:gd name="connsiteY18" fmla="*/ 530225 h 1196975"/>
                <a:gd name="connsiteX19" fmla="*/ 107157 w 554832"/>
                <a:gd name="connsiteY19" fmla="*/ 547687 h 1196975"/>
                <a:gd name="connsiteX20" fmla="*/ 127794 w 554832"/>
                <a:gd name="connsiteY20" fmla="*/ 561975 h 1196975"/>
                <a:gd name="connsiteX21" fmla="*/ 145257 w 554832"/>
                <a:gd name="connsiteY21" fmla="*/ 587375 h 1196975"/>
                <a:gd name="connsiteX22" fmla="*/ 165894 w 554832"/>
                <a:gd name="connsiteY22" fmla="*/ 609600 h 1196975"/>
                <a:gd name="connsiteX23" fmla="*/ 191294 w 554832"/>
                <a:gd name="connsiteY23" fmla="*/ 633412 h 1196975"/>
                <a:gd name="connsiteX24" fmla="*/ 237332 w 554832"/>
                <a:gd name="connsiteY24" fmla="*/ 685800 h 1196975"/>
                <a:gd name="connsiteX25" fmla="*/ 264319 w 554832"/>
                <a:gd name="connsiteY25" fmla="*/ 720725 h 1196975"/>
                <a:gd name="connsiteX26" fmla="*/ 305594 w 554832"/>
                <a:gd name="connsiteY26" fmla="*/ 739775 h 1196975"/>
                <a:gd name="connsiteX27" fmla="*/ 334169 w 554832"/>
                <a:gd name="connsiteY27" fmla="*/ 750887 h 1196975"/>
                <a:gd name="connsiteX28" fmla="*/ 353219 w 554832"/>
                <a:gd name="connsiteY28" fmla="*/ 793750 h 1196975"/>
                <a:gd name="connsiteX29" fmla="*/ 364332 w 554832"/>
                <a:gd name="connsiteY29" fmla="*/ 823912 h 1196975"/>
                <a:gd name="connsiteX30" fmla="*/ 399257 w 554832"/>
                <a:gd name="connsiteY30" fmla="*/ 841375 h 1196975"/>
                <a:gd name="connsiteX31" fmla="*/ 419894 w 554832"/>
                <a:gd name="connsiteY31" fmla="*/ 850900 h 1196975"/>
                <a:gd name="connsiteX32" fmla="*/ 554832 w 554832"/>
                <a:gd name="connsiteY32" fmla="*/ 1196975 h 1196975"/>
                <a:gd name="connsiteX0" fmla="*/ 62707 w 554832"/>
                <a:gd name="connsiteY0" fmla="*/ 0 h 1196975"/>
                <a:gd name="connsiteX1" fmla="*/ 70644 w 554832"/>
                <a:gd name="connsiteY1" fmla="*/ 52387 h 1196975"/>
                <a:gd name="connsiteX2" fmla="*/ 64294 w 554832"/>
                <a:gd name="connsiteY2" fmla="*/ 69850 h 1196975"/>
                <a:gd name="connsiteX3" fmla="*/ 64294 w 554832"/>
                <a:gd name="connsiteY3" fmla="*/ 77787 h 1196975"/>
                <a:gd name="connsiteX4" fmla="*/ 57944 w 554832"/>
                <a:gd name="connsiteY4" fmla="*/ 90487 h 1196975"/>
                <a:gd name="connsiteX5" fmla="*/ 48419 w 554832"/>
                <a:gd name="connsiteY5" fmla="*/ 101600 h 1196975"/>
                <a:gd name="connsiteX6" fmla="*/ 42069 w 554832"/>
                <a:gd name="connsiteY6" fmla="*/ 112712 h 1196975"/>
                <a:gd name="connsiteX7" fmla="*/ 46832 w 554832"/>
                <a:gd name="connsiteY7" fmla="*/ 133350 h 1196975"/>
                <a:gd name="connsiteX8" fmla="*/ 50007 w 554832"/>
                <a:gd name="connsiteY8" fmla="*/ 153987 h 1196975"/>
                <a:gd name="connsiteX9" fmla="*/ 46832 w 554832"/>
                <a:gd name="connsiteY9" fmla="*/ 169862 h 1196975"/>
                <a:gd name="connsiteX10" fmla="*/ 32544 w 554832"/>
                <a:gd name="connsiteY10" fmla="*/ 179387 h 1196975"/>
                <a:gd name="connsiteX11" fmla="*/ 15082 w 554832"/>
                <a:gd name="connsiteY11" fmla="*/ 190500 h 1196975"/>
                <a:gd name="connsiteX12" fmla="*/ 11907 w 554832"/>
                <a:gd name="connsiteY12" fmla="*/ 193675 h 1196975"/>
                <a:gd name="connsiteX13" fmla="*/ 2382 w 554832"/>
                <a:gd name="connsiteY13" fmla="*/ 292100 h 1196975"/>
                <a:gd name="connsiteX14" fmla="*/ 3969 w 554832"/>
                <a:gd name="connsiteY14" fmla="*/ 381000 h 1196975"/>
                <a:gd name="connsiteX15" fmla="*/ 0 w 554832"/>
                <a:gd name="connsiteY15" fmla="*/ 432991 h 1196975"/>
                <a:gd name="connsiteX16" fmla="*/ 18257 w 554832"/>
                <a:gd name="connsiteY16" fmla="*/ 476250 h 1196975"/>
                <a:gd name="connsiteX17" fmla="*/ 35719 w 554832"/>
                <a:gd name="connsiteY17" fmla="*/ 506016 h 1196975"/>
                <a:gd name="connsiteX18" fmla="*/ 65882 w 554832"/>
                <a:gd name="connsiteY18" fmla="*/ 530225 h 1196975"/>
                <a:gd name="connsiteX19" fmla="*/ 107157 w 554832"/>
                <a:gd name="connsiteY19" fmla="*/ 547687 h 1196975"/>
                <a:gd name="connsiteX20" fmla="*/ 127794 w 554832"/>
                <a:gd name="connsiteY20" fmla="*/ 561975 h 1196975"/>
                <a:gd name="connsiteX21" fmla="*/ 145257 w 554832"/>
                <a:gd name="connsiteY21" fmla="*/ 587375 h 1196975"/>
                <a:gd name="connsiteX22" fmla="*/ 165894 w 554832"/>
                <a:gd name="connsiteY22" fmla="*/ 609600 h 1196975"/>
                <a:gd name="connsiteX23" fmla="*/ 191294 w 554832"/>
                <a:gd name="connsiteY23" fmla="*/ 633412 h 1196975"/>
                <a:gd name="connsiteX24" fmla="*/ 237332 w 554832"/>
                <a:gd name="connsiteY24" fmla="*/ 685800 h 1196975"/>
                <a:gd name="connsiteX25" fmla="*/ 264319 w 554832"/>
                <a:gd name="connsiteY25" fmla="*/ 720725 h 1196975"/>
                <a:gd name="connsiteX26" fmla="*/ 305594 w 554832"/>
                <a:gd name="connsiteY26" fmla="*/ 739775 h 1196975"/>
                <a:gd name="connsiteX27" fmla="*/ 334169 w 554832"/>
                <a:gd name="connsiteY27" fmla="*/ 750887 h 1196975"/>
                <a:gd name="connsiteX28" fmla="*/ 353219 w 554832"/>
                <a:gd name="connsiteY28" fmla="*/ 793750 h 1196975"/>
                <a:gd name="connsiteX29" fmla="*/ 364332 w 554832"/>
                <a:gd name="connsiteY29" fmla="*/ 823912 h 1196975"/>
                <a:gd name="connsiteX30" fmla="*/ 399257 w 554832"/>
                <a:gd name="connsiteY30" fmla="*/ 841375 h 1196975"/>
                <a:gd name="connsiteX31" fmla="*/ 419894 w 554832"/>
                <a:gd name="connsiteY31" fmla="*/ 850900 h 1196975"/>
                <a:gd name="connsiteX32" fmla="*/ 554832 w 554832"/>
                <a:gd name="connsiteY32" fmla="*/ 1196975 h 1196975"/>
                <a:gd name="connsiteX0" fmla="*/ 65088 w 557213"/>
                <a:gd name="connsiteY0" fmla="*/ 0 h 1196975"/>
                <a:gd name="connsiteX1" fmla="*/ 73025 w 557213"/>
                <a:gd name="connsiteY1" fmla="*/ 52387 h 1196975"/>
                <a:gd name="connsiteX2" fmla="*/ 66675 w 557213"/>
                <a:gd name="connsiteY2" fmla="*/ 69850 h 1196975"/>
                <a:gd name="connsiteX3" fmla="*/ 66675 w 557213"/>
                <a:gd name="connsiteY3" fmla="*/ 77787 h 1196975"/>
                <a:gd name="connsiteX4" fmla="*/ 60325 w 557213"/>
                <a:gd name="connsiteY4" fmla="*/ 90487 h 1196975"/>
                <a:gd name="connsiteX5" fmla="*/ 50800 w 557213"/>
                <a:gd name="connsiteY5" fmla="*/ 101600 h 1196975"/>
                <a:gd name="connsiteX6" fmla="*/ 44450 w 557213"/>
                <a:gd name="connsiteY6" fmla="*/ 112712 h 1196975"/>
                <a:gd name="connsiteX7" fmla="*/ 49213 w 557213"/>
                <a:gd name="connsiteY7" fmla="*/ 133350 h 1196975"/>
                <a:gd name="connsiteX8" fmla="*/ 52388 w 557213"/>
                <a:gd name="connsiteY8" fmla="*/ 153987 h 1196975"/>
                <a:gd name="connsiteX9" fmla="*/ 49213 w 557213"/>
                <a:gd name="connsiteY9" fmla="*/ 169862 h 1196975"/>
                <a:gd name="connsiteX10" fmla="*/ 34925 w 557213"/>
                <a:gd name="connsiteY10" fmla="*/ 179387 h 1196975"/>
                <a:gd name="connsiteX11" fmla="*/ 17463 w 557213"/>
                <a:gd name="connsiteY11" fmla="*/ 190500 h 1196975"/>
                <a:gd name="connsiteX12" fmla="*/ 14288 w 557213"/>
                <a:gd name="connsiteY12" fmla="*/ 193675 h 1196975"/>
                <a:gd name="connsiteX13" fmla="*/ 4763 w 557213"/>
                <a:gd name="connsiteY13" fmla="*/ 292100 h 1196975"/>
                <a:gd name="connsiteX14" fmla="*/ 6350 w 557213"/>
                <a:gd name="connsiteY14" fmla="*/ 381000 h 1196975"/>
                <a:gd name="connsiteX15" fmla="*/ 0 w 557213"/>
                <a:gd name="connsiteY15" fmla="*/ 440134 h 1196975"/>
                <a:gd name="connsiteX16" fmla="*/ 20638 w 557213"/>
                <a:gd name="connsiteY16" fmla="*/ 476250 h 1196975"/>
                <a:gd name="connsiteX17" fmla="*/ 38100 w 557213"/>
                <a:gd name="connsiteY17" fmla="*/ 506016 h 1196975"/>
                <a:gd name="connsiteX18" fmla="*/ 68263 w 557213"/>
                <a:gd name="connsiteY18" fmla="*/ 530225 h 1196975"/>
                <a:gd name="connsiteX19" fmla="*/ 109538 w 557213"/>
                <a:gd name="connsiteY19" fmla="*/ 547687 h 1196975"/>
                <a:gd name="connsiteX20" fmla="*/ 130175 w 557213"/>
                <a:gd name="connsiteY20" fmla="*/ 561975 h 1196975"/>
                <a:gd name="connsiteX21" fmla="*/ 147638 w 557213"/>
                <a:gd name="connsiteY21" fmla="*/ 587375 h 1196975"/>
                <a:gd name="connsiteX22" fmla="*/ 168275 w 557213"/>
                <a:gd name="connsiteY22" fmla="*/ 609600 h 1196975"/>
                <a:gd name="connsiteX23" fmla="*/ 193675 w 557213"/>
                <a:gd name="connsiteY23" fmla="*/ 633412 h 1196975"/>
                <a:gd name="connsiteX24" fmla="*/ 239713 w 557213"/>
                <a:gd name="connsiteY24" fmla="*/ 685800 h 1196975"/>
                <a:gd name="connsiteX25" fmla="*/ 266700 w 557213"/>
                <a:gd name="connsiteY25" fmla="*/ 720725 h 1196975"/>
                <a:gd name="connsiteX26" fmla="*/ 307975 w 557213"/>
                <a:gd name="connsiteY26" fmla="*/ 739775 h 1196975"/>
                <a:gd name="connsiteX27" fmla="*/ 336550 w 557213"/>
                <a:gd name="connsiteY27" fmla="*/ 750887 h 1196975"/>
                <a:gd name="connsiteX28" fmla="*/ 355600 w 557213"/>
                <a:gd name="connsiteY28" fmla="*/ 793750 h 1196975"/>
                <a:gd name="connsiteX29" fmla="*/ 366713 w 557213"/>
                <a:gd name="connsiteY29" fmla="*/ 823912 h 1196975"/>
                <a:gd name="connsiteX30" fmla="*/ 401638 w 557213"/>
                <a:gd name="connsiteY30" fmla="*/ 841375 h 1196975"/>
                <a:gd name="connsiteX31" fmla="*/ 422275 w 557213"/>
                <a:gd name="connsiteY31" fmla="*/ 850900 h 1196975"/>
                <a:gd name="connsiteX32" fmla="*/ 557213 w 557213"/>
                <a:gd name="connsiteY32" fmla="*/ 1196975 h 1196975"/>
                <a:gd name="connsiteX0" fmla="*/ 65088 w 557213"/>
                <a:gd name="connsiteY0" fmla="*/ 0 h 1196975"/>
                <a:gd name="connsiteX1" fmla="*/ 73025 w 557213"/>
                <a:gd name="connsiteY1" fmla="*/ 52387 h 1196975"/>
                <a:gd name="connsiteX2" fmla="*/ 66675 w 557213"/>
                <a:gd name="connsiteY2" fmla="*/ 69850 h 1196975"/>
                <a:gd name="connsiteX3" fmla="*/ 66675 w 557213"/>
                <a:gd name="connsiteY3" fmla="*/ 77787 h 1196975"/>
                <a:gd name="connsiteX4" fmla="*/ 60325 w 557213"/>
                <a:gd name="connsiteY4" fmla="*/ 90487 h 1196975"/>
                <a:gd name="connsiteX5" fmla="*/ 50800 w 557213"/>
                <a:gd name="connsiteY5" fmla="*/ 101600 h 1196975"/>
                <a:gd name="connsiteX6" fmla="*/ 44450 w 557213"/>
                <a:gd name="connsiteY6" fmla="*/ 112712 h 1196975"/>
                <a:gd name="connsiteX7" fmla="*/ 49213 w 557213"/>
                <a:gd name="connsiteY7" fmla="*/ 133350 h 1196975"/>
                <a:gd name="connsiteX8" fmla="*/ 52388 w 557213"/>
                <a:gd name="connsiteY8" fmla="*/ 153987 h 1196975"/>
                <a:gd name="connsiteX9" fmla="*/ 49213 w 557213"/>
                <a:gd name="connsiteY9" fmla="*/ 169862 h 1196975"/>
                <a:gd name="connsiteX10" fmla="*/ 34925 w 557213"/>
                <a:gd name="connsiteY10" fmla="*/ 179387 h 1196975"/>
                <a:gd name="connsiteX11" fmla="*/ 17463 w 557213"/>
                <a:gd name="connsiteY11" fmla="*/ 190500 h 1196975"/>
                <a:gd name="connsiteX12" fmla="*/ 14288 w 557213"/>
                <a:gd name="connsiteY12" fmla="*/ 193675 h 1196975"/>
                <a:gd name="connsiteX13" fmla="*/ 4763 w 557213"/>
                <a:gd name="connsiteY13" fmla="*/ 292100 h 1196975"/>
                <a:gd name="connsiteX14" fmla="*/ 6350 w 557213"/>
                <a:gd name="connsiteY14" fmla="*/ 381000 h 1196975"/>
                <a:gd name="connsiteX15" fmla="*/ 0 w 557213"/>
                <a:gd name="connsiteY15" fmla="*/ 440134 h 1196975"/>
                <a:gd name="connsiteX16" fmla="*/ 20638 w 557213"/>
                <a:gd name="connsiteY16" fmla="*/ 476250 h 1196975"/>
                <a:gd name="connsiteX17" fmla="*/ 38100 w 557213"/>
                <a:gd name="connsiteY17" fmla="*/ 506016 h 1196975"/>
                <a:gd name="connsiteX18" fmla="*/ 68263 w 557213"/>
                <a:gd name="connsiteY18" fmla="*/ 530225 h 1196975"/>
                <a:gd name="connsiteX19" fmla="*/ 109538 w 557213"/>
                <a:gd name="connsiteY19" fmla="*/ 547687 h 1196975"/>
                <a:gd name="connsiteX20" fmla="*/ 130175 w 557213"/>
                <a:gd name="connsiteY20" fmla="*/ 561975 h 1196975"/>
                <a:gd name="connsiteX21" fmla="*/ 147638 w 557213"/>
                <a:gd name="connsiteY21" fmla="*/ 587375 h 1196975"/>
                <a:gd name="connsiteX22" fmla="*/ 168275 w 557213"/>
                <a:gd name="connsiteY22" fmla="*/ 609600 h 1196975"/>
                <a:gd name="connsiteX23" fmla="*/ 193675 w 557213"/>
                <a:gd name="connsiteY23" fmla="*/ 633412 h 1196975"/>
                <a:gd name="connsiteX24" fmla="*/ 239713 w 557213"/>
                <a:gd name="connsiteY24" fmla="*/ 685800 h 1196975"/>
                <a:gd name="connsiteX25" fmla="*/ 266700 w 557213"/>
                <a:gd name="connsiteY25" fmla="*/ 720725 h 1196975"/>
                <a:gd name="connsiteX26" fmla="*/ 307975 w 557213"/>
                <a:gd name="connsiteY26" fmla="*/ 739775 h 1196975"/>
                <a:gd name="connsiteX27" fmla="*/ 330597 w 557213"/>
                <a:gd name="connsiteY27" fmla="*/ 755649 h 1196975"/>
                <a:gd name="connsiteX28" fmla="*/ 355600 w 557213"/>
                <a:gd name="connsiteY28" fmla="*/ 793750 h 1196975"/>
                <a:gd name="connsiteX29" fmla="*/ 366713 w 557213"/>
                <a:gd name="connsiteY29" fmla="*/ 823912 h 1196975"/>
                <a:gd name="connsiteX30" fmla="*/ 401638 w 557213"/>
                <a:gd name="connsiteY30" fmla="*/ 841375 h 1196975"/>
                <a:gd name="connsiteX31" fmla="*/ 422275 w 557213"/>
                <a:gd name="connsiteY31" fmla="*/ 850900 h 1196975"/>
                <a:gd name="connsiteX32" fmla="*/ 557213 w 557213"/>
                <a:gd name="connsiteY32" fmla="*/ 1196975 h 1196975"/>
                <a:gd name="connsiteX0" fmla="*/ 65088 w 557213"/>
                <a:gd name="connsiteY0" fmla="*/ 0 h 1202928"/>
                <a:gd name="connsiteX1" fmla="*/ 73025 w 557213"/>
                <a:gd name="connsiteY1" fmla="*/ 58340 h 1202928"/>
                <a:gd name="connsiteX2" fmla="*/ 66675 w 557213"/>
                <a:gd name="connsiteY2" fmla="*/ 75803 h 1202928"/>
                <a:gd name="connsiteX3" fmla="*/ 66675 w 557213"/>
                <a:gd name="connsiteY3" fmla="*/ 83740 h 1202928"/>
                <a:gd name="connsiteX4" fmla="*/ 60325 w 557213"/>
                <a:gd name="connsiteY4" fmla="*/ 96440 h 1202928"/>
                <a:gd name="connsiteX5" fmla="*/ 50800 w 557213"/>
                <a:gd name="connsiteY5" fmla="*/ 107553 h 1202928"/>
                <a:gd name="connsiteX6" fmla="*/ 44450 w 557213"/>
                <a:gd name="connsiteY6" fmla="*/ 118665 h 1202928"/>
                <a:gd name="connsiteX7" fmla="*/ 49213 w 557213"/>
                <a:gd name="connsiteY7" fmla="*/ 139303 h 1202928"/>
                <a:gd name="connsiteX8" fmla="*/ 52388 w 557213"/>
                <a:gd name="connsiteY8" fmla="*/ 159940 h 1202928"/>
                <a:gd name="connsiteX9" fmla="*/ 49213 w 557213"/>
                <a:gd name="connsiteY9" fmla="*/ 175815 h 1202928"/>
                <a:gd name="connsiteX10" fmla="*/ 34925 w 557213"/>
                <a:gd name="connsiteY10" fmla="*/ 185340 h 1202928"/>
                <a:gd name="connsiteX11" fmla="*/ 17463 w 557213"/>
                <a:gd name="connsiteY11" fmla="*/ 196453 h 1202928"/>
                <a:gd name="connsiteX12" fmla="*/ 14288 w 557213"/>
                <a:gd name="connsiteY12" fmla="*/ 199628 h 1202928"/>
                <a:gd name="connsiteX13" fmla="*/ 4763 w 557213"/>
                <a:gd name="connsiteY13" fmla="*/ 298053 h 1202928"/>
                <a:gd name="connsiteX14" fmla="*/ 6350 w 557213"/>
                <a:gd name="connsiteY14" fmla="*/ 386953 h 1202928"/>
                <a:gd name="connsiteX15" fmla="*/ 0 w 557213"/>
                <a:gd name="connsiteY15" fmla="*/ 446087 h 1202928"/>
                <a:gd name="connsiteX16" fmla="*/ 20638 w 557213"/>
                <a:gd name="connsiteY16" fmla="*/ 482203 h 1202928"/>
                <a:gd name="connsiteX17" fmla="*/ 38100 w 557213"/>
                <a:gd name="connsiteY17" fmla="*/ 511969 h 1202928"/>
                <a:gd name="connsiteX18" fmla="*/ 68263 w 557213"/>
                <a:gd name="connsiteY18" fmla="*/ 536178 h 1202928"/>
                <a:gd name="connsiteX19" fmla="*/ 109538 w 557213"/>
                <a:gd name="connsiteY19" fmla="*/ 553640 h 1202928"/>
                <a:gd name="connsiteX20" fmla="*/ 130175 w 557213"/>
                <a:gd name="connsiteY20" fmla="*/ 567928 h 1202928"/>
                <a:gd name="connsiteX21" fmla="*/ 147638 w 557213"/>
                <a:gd name="connsiteY21" fmla="*/ 593328 h 1202928"/>
                <a:gd name="connsiteX22" fmla="*/ 168275 w 557213"/>
                <a:gd name="connsiteY22" fmla="*/ 615553 h 1202928"/>
                <a:gd name="connsiteX23" fmla="*/ 193675 w 557213"/>
                <a:gd name="connsiteY23" fmla="*/ 639365 h 1202928"/>
                <a:gd name="connsiteX24" fmla="*/ 239713 w 557213"/>
                <a:gd name="connsiteY24" fmla="*/ 691753 h 1202928"/>
                <a:gd name="connsiteX25" fmla="*/ 266700 w 557213"/>
                <a:gd name="connsiteY25" fmla="*/ 726678 h 1202928"/>
                <a:gd name="connsiteX26" fmla="*/ 307975 w 557213"/>
                <a:gd name="connsiteY26" fmla="*/ 745728 h 1202928"/>
                <a:gd name="connsiteX27" fmla="*/ 330597 w 557213"/>
                <a:gd name="connsiteY27" fmla="*/ 761602 h 1202928"/>
                <a:gd name="connsiteX28" fmla="*/ 355600 w 557213"/>
                <a:gd name="connsiteY28" fmla="*/ 799703 h 1202928"/>
                <a:gd name="connsiteX29" fmla="*/ 366713 w 557213"/>
                <a:gd name="connsiteY29" fmla="*/ 829865 h 1202928"/>
                <a:gd name="connsiteX30" fmla="*/ 401638 w 557213"/>
                <a:gd name="connsiteY30" fmla="*/ 847328 h 1202928"/>
                <a:gd name="connsiteX31" fmla="*/ 422275 w 557213"/>
                <a:gd name="connsiteY31" fmla="*/ 856853 h 1202928"/>
                <a:gd name="connsiteX32" fmla="*/ 557213 w 557213"/>
                <a:gd name="connsiteY32" fmla="*/ 1202928 h 120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57213" h="1202928">
                  <a:moveTo>
                    <a:pt x="65088" y="0"/>
                  </a:moveTo>
                  <a:lnTo>
                    <a:pt x="73025" y="58340"/>
                  </a:lnTo>
                  <a:lnTo>
                    <a:pt x="66675" y="75803"/>
                  </a:lnTo>
                  <a:lnTo>
                    <a:pt x="66675" y="83740"/>
                  </a:lnTo>
                  <a:lnTo>
                    <a:pt x="60325" y="96440"/>
                  </a:lnTo>
                  <a:lnTo>
                    <a:pt x="50800" y="107553"/>
                  </a:lnTo>
                  <a:lnTo>
                    <a:pt x="44450" y="118665"/>
                  </a:lnTo>
                  <a:lnTo>
                    <a:pt x="49213" y="139303"/>
                  </a:lnTo>
                  <a:lnTo>
                    <a:pt x="52388" y="159940"/>
                  </a:lnTo>
                  <a:lnTo>
                    <a:pt x="49213" y="175815"/>
                  </a:lnTo>
                  <a:lnTo>
                    <a:pt x="34925" y="185340"/>
                  </a:lnTo>
                  <a:lnTo>
                    <a:pt x="17463" y="196453"/>
                  </a:lnTo>
                  <a:lnTo>
                    <a:pt x="14288" y="199628"/>
                  </a:lnTo>
                  <a:lnTo>
                    <a:pt x="4763" y="298053"/>
                  </a:lnTo>
                  <a:lnTo>
                    <a:pt x="6350" y="386953"/>
                  </a:lnTo>
                  <a:lnTo>
                    <a:pt x="0" y="446087"/>
                  </a:lnTo>
                  <a:lnTo>
                    <a:pt x="20638" y="482203"/>
                  </a:lnTo>
                  <a:lnTo>
                    <a:pt x="38100" y="511969"/>
                  </a:lnTo>
                  <a:lnTo>
                    <a:pt x="68263" y="536178"/>
                  </a:lnTo>
                  <a:lnTo>
                    <a:pt x="109538" y="553640"/>
                  </a:lnTo>
                  <a:lnTo>
                    <a:pt x="130175" y="567928"/>
                  </a:lnTo>
                  <a:lnTo>
                    <a:pt x="147638" y="593328"/>
                  </a:lnTo>
                  <a:lnTo>
                    <a:pt x="168275" y="615553"/>
                  </a:lnTo>
                  <a:lnTo>
                    <a:pt x="193675" y="639365"/>
                  </a:lnTo>
                  <a:lnTo>
                    <a:pt x="239713" y="691753"/>
                  </a:lnTo>
                  <a:lnTo>
                    <a:pt x="266700" y="726678"/>
                  </a:lnTo>
                  <a:lnTo>
                    <a:pt x="307975" y="745728"/>
                  </a:lnTo>
                  <a:lnTo>
                    <a:pt x="330597" y="761602"/>
                  </a:lnTo>
                  <a:lnTo>
                    <a:pt x="355600" y="799703"/>
                  </a:lnTo>
                  <a:lnTo>
                    <a:pt x="366713" y="829865"/>
                  </a:lnTo>
                  <a:lnTo>
                    <a:pt x="401638" y="847328"/>
                  </a:lnTo>
                  <a:lnTo>
                    <a:pt x="422275" y="856853"/>
                  </a:lnTo>
                  <a:lnTo>
                    <a:pt x="557213" y="1202928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567488" y="5894388"/>
              <a:ext cx="65087" cy="203200"/>
            </a:xfrm>
            <a:custGeom>
              <a:avLst/>
              <a:gdLst>
                <a:gd name="connsiteX0" fmla="*/ 0 w 65087"/>
                <a:gd name="connsiteY0" fmla="*/ 0 h 203200"/>
                <a:gd name="connsiteX1" fmla="*/ 65087 w 65087"/>
                <a:gd name="connsiteY1" fmla="*/ 150812 h 203200"/>
                <a:gd name="connsiteX2" fmla="*/ 57150 w 65087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087" h="203200">
                  <a:moveTo>
                    <a:pt x="0" y="0"/>
                  </a:moveTo>
                  <a:lnTo>
                    <a:pt x="65087" y="150812"/>
                  </a:lnTo>
                  <a:lnTo>
                    <a:pt x="57150" y="203200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40053" y="3524250"/>
            <a:ext cx="578644" cy="1168004"/>
            <a:chOff x="6140053" y="3524250"/>
            <a:chExt cx="578644" cy="1168004"/>
          </a:xfrm>
        </p:grpSpPr>
        <p:sp>
          <p:nvSpPr>
            <p:cNvPr id="21" name="Freeform 20"/>
            <p:cNvSpPr/>
            <p:nvPr/>
          </p:nvSpPr>
          <p:spPr>
            <a:xfrm>
              <a:off x="6346031" y="3524250"/>
              <a:ext cx="372666" cy="603647"/>
            </a:xfrm>
            <a:custGeom>
              <a:avLst/>
              <a:gdLst>
                <a:gd name="connsiteX0" fmla="*/ 313135 w 372666"/>
                <a:gd name="connsiteY0" fmla="*/ 0 h 603647"/>
                <a:gd name="connsiteX1" fmla="*/ 333375 w 372666"/>
                <a:gd name="connsiteY1" fmla="*/ 27384 h 603647"/>
                <a:gd name="connsiteX2" fmla="*/ 340519 w 372666"/>
                <a:gd name="connsiteY2" fmla="*/ 54769 h 603647"/>
                <a:gd name="connsiteX3" fmla="*/ 350044 w 372666"/>
                <a:gd name="connsiteY3" fmla="*/ 97631 h 603647"/>
                <a:gd name="connsiteX4" fmla="*/ 370285 w 372666"/>
                <a:gd name="connsiteY4" fmla="*/ 164306 h 603647"/>
                <a:gd name="connsiteX5" fmla="*/ 372666 w 372666"/>
                <a:gd name="connsiteY5" fmla="*/ 191691 h 603647"/>
                <a:gd name="connsiteX6" fmla="*/ 370285 w 372666"/>
                <a:gd name="connsiteY6" fmla="*/ 219075 h 603647"/>
                <a:gd name="connsiteX7" fmla="*/ 357188 w 372666"/>
                <a:gd name="connsiteY7" fmla="*/ 242888 h 603647"/>
                <a:gd name="connsiteX8" fmla="*/ 354807 w 372666"/>
                <a:gd name="connsiteY8" fmla="*/ 257175 h 603647"/>
                <a:gd name="connsiteX9" fmla="*/ 361950 w 372666"/>
                <a:gd name="connsiteY9" fmla="*/ 273844 h 603647"/>
                <a:gd name="connsiteX10" fmla="*/ 348853 w 372666"/>
                <a:gd name="connsiteY10" fmla="*/ 282178 h 603647"/>
                <a:gd name="connsiteX11" fmla="*/ 333375 w 372666"/>
                <a:gd name="connsiteY11" fmla="*/ 286941 h 603647"/>
                <a:gd name="connsiteX12" fmla="*/ 323850 w 372666"/>
                <a:gd name="connsiteY12" fmla="*/ 304800 h 603647"/>
                <a:gd name="connsiteX13" fmla="*/ 319088 w 372666"/>
                <a:gd name="connsiteY13" fmla="*/ 319088 h 603647"/>
                <a:gd name="connsiteX14" fmla="*/ 317897 w 372666"/>
                <a:gd name="connsiteY14" fmla="*/ 336947 h 603647"/>
                <a:gd name="connsiteX15" fmla="*/ 317897 w 372666"/>
                <a:gd name="connsiteY15" fmla="*/ 353616 h 603647"/>
                <a:gd name="connsiteX16" fmla="*/ 322660 w 372666"/>
                <a:gd name="connsiteY16" fmla="*/ 365522 h 603647"/>
                <a:gd name="connsiteX17" fmla="*/ 290513 w 372666"/>
                <a:gd name="connsiteY17" fmla="*/ 379809 h 603647"/>
                <a:gd name="connsiteX18" fmla="*/ 283369 w 372666"/>
                <a:gd name="connsiteY18" fmla="*/ 385763 h 603647"/>
                <a:gd name="connsiteX19" fmla="*/ 259557 w 372666"/>
                <a:gd name="connsiteY19" fmla="*/ 390525 h 603647"/>
                <a:gd name="connsiteX20" fmla="*/ 246460 w 372666"/>
                <a:gd name="connsiteY20" fmla="*/ 397669 h 603647"/>
                <a:gd name="connsiteX21" fmla="*/ 239316 w 372666"/>
                <a:gd name="connsiteY21" fmla="*/ 403622 h 603647"/>
                <a:gd name="connsiteX22" fmla="*/ 228600 w 372666"/>
                <a:gd name="connsiteY22" fmla="*/ 409575 h 603647"/>
                <a:gd name="connsiteX23" fmla="*/ 220266 w 372666"/>
                <a:gd name="connsiteY23" fmla="*/ 409575 h 603647"/>
                <a:gd name="connsiteX24" fmla="*/ 204788 w 372666"/>
                <a:gd name="connsiteY24" fmla="*/ 408384 h 603647"/>
                <a:gd name="connsiteX25" fmla="*/ 200025 w 372666"/>
                <a:gd name="connsiteY25" fmla="*/ 406003 h 603647"/>
                <a:gd name="connsiteX26" fmla="*/ 200025 w 372666"/>
                <a:gd name="connsiteY26" fmla="*/ 425053 h 603647"/>
                <a:gd name="connsiteX27" fmla="*/ 194072 w 372666"/>
                <a:gd name="connsiteY27" fmla="*/ 433388 h 603647"/>
                <a:gd name="connsiteX28" fmla="*/ 194072 w 372666"/>
                <a:gd name="connsiteY28" fmla="*/ 440531 h 603647"/>
                <a:gd name="connsiteX29" fmla="*/ 192882 w 372666"/>
                <a:gd name="connsiteY29" fmla="*/ 444103 h 603647"/>
                <a:gd name="connsiteX30" fmla="*/ 165497 w 372666"/>
                <a:gd name="connsiteY30" fmla="*/ 453628 h 603647"/>
                <a:gd name="connsiteX31" fmla="*/ 148828 w 372666"/>
                <a:gd name="connsiteY31" fmla="*/ 453628 h 603647"/>
                <a:gd name="connsiteX32" fmla="*/ 146447 w 372666"/>
                <a:gd name="connsiteY32" fmla="*/ 456009 h 603647"/>
                <a:gd name="connsiteX33" fmla="*/ 129778 w 372666"/>
                <a:gd name="connsiteY33" fmla="*/ 482203 h 603647"/>
                <a:gd name="connsiteX34" fmla="*/ 113110 w 372666"/>
                <a:gd name="connsiteY34" fmla="*/ 501253 h 603647"/>
                <a:gd name="connsiteX35" fmla="*/ 103585 w 372666"/>
                <a:gd name="connsiteY35" fmla="*/ 514350 h 603647"/>
                <a:gd name="connsiteX36" fmla="*/ 97632 w 372666"/>
                <a:gd name="connsiteY36" fmla="*/ 516731 h 603647"/>
                <a:gd name="connsiteX37" fmla="*/ 90488 w 372666"/>
                <a:gd name="connsiteY37" fmla="*/ 526256 h 603647"/>
                <a:gd name="connsiteX38" fmla="*/ 86916 w 372666"/>
                <a:gd name="connsiteY38" fmla="*/ 545306 h 603647"/>
                <a:gd name="connsiteX39" fmla="*/ 84535 w 372666"/>
                <a:gd name="connsiteY39" fmla="*/ 559594 h 603647"/>
                <a:gd name="connsiteX40" fmla="*/ 66675 w 372666"/>
                <a:gd name="connsiteY40" fmla="*/ 572691 h 603647"/>
                <a:gd name="connsiteX41" fmla="*/ 45244 w 372666"/>
                <a:gd name="connsiteY41" fmla="*/ 592931 h 603647"/>
                <a:gd name="connsiteX42" fmla="*/ 21432 w 372666"/>
                <a:gd name="connsiteY42" fmla="*/ 602456 h 603647"/>
                <a:gd name="connsiteX43" fmla="*/ 0 w 372666"/>
                <a:gd name="connsiteY43" fmla="*/ 603647 h 60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2666" h="603647">
                  <a:moveTo>
                    <a:pt x="313135" y="0"/>
                  </a:moveTo>
                  <a:lnTo>
                    <a:pt x="333375" y="27384"/>
                  </a:lnTo>
                  <a:lnTo>
                    <a:pt x="340519" y="54769"/>
                  </a:lnTo>
                  <a:lnTo>
                    <a:pt x="350044" y="97631"/>
                  </a:lnTo>
                  <a:lnTo>
                    <a:pt x="370285" y="164306"/>
                  </a:lnTo>
                  <a:lnTo>
                    <a:pt x="372666" y="191691"/>
                  </a:lnTo>
                  <a:lnTo>
                    <a:pt x="370285" y="219075"/>
                  </a:lnTo>
                  <a:lnTo>
                    <a:pt x="357188" y="242888"/>
                  </a:lnTo>
                  <a:lnTo>
                    <a:pt x="354807" y="257175"/>
                  </a:lnTo>
                  <a:lnTo>
                    <a:pt x="361950" y="273844"/>
                  </a:lnTo>
                  <a:lnTo>
                    <a:pt x="348853" y="282178"/>
                  </a:lnTo>
                  <a:lnTo>
                    <a:pt x="333375" y="286941"/>
                  </a:lnTo>
                  <a:lnTo>
                    <a:pt x="323850" y="304800"/>
                  </a:lnTo>
                  <a:lnTo>
                    <a:pt x="319088" y="319088"/>
                  </a:lnTo>
                  <a:lnTo>
                    <a:pt x="317897" y="336947"/>
                  </a:lnTo>
                  <a:lnTo>
                    <a:pt x="317897" y="353616"/>
                  </a:lnTo>
                  <a:lnTo>
                    <a:pt x="322660" y="365522"/>
                  </a:lnTo>
                  <a:lnTo>
                    <a:pt x="290513" y="379809"/>
                  </a:lnTo>
                  <a:lnTo>
                    <a:pt x="283369" y="385763"/>
                  </a:lnTo>
                  <a:lnTo>
                    <a:pt x="259557" y="390525"/>
                  </a:lnTo>
                  <a:lnTo>
                    <a:pt x="246460" y="397669"/>
                  </a:lnTo>
                  <a:lnTo>
                    <a:pt x="239316" y="403622"/>
                  </a:lnTo>
                  <a:lnTo>
                    <a:pt x="228600" y="409575"/>
                  </a:lnTo>
                  <a:lnTo>
                    <a:pt x="220266" y="409575"/>
                  </a:lnTo>
                  <a:lnTo>
                    <a:pt x="204788" y="408384"/>
                  </a:lnTo>
                  <a:lnTo>
                    <a:pt x="200025" y="406003"/>
                  </a:lnTo>
                  <a:lnTo>
                    <a:pt x="200025" y="425053"/>
                  </a:lnTo>
                  <a:lnTo>
                    <a:pt x="194072" y="433388"/>
                  </a:lnTo>
                  <a:lnTo>
                    <a:pt x="194072" y="440531"/>
                  </a:lnTo>
                  <a:lnTo>
                    <a:pt x="192882" y="444103"/>
                  </a:lnTo>
                  <a:lnTo>
                    <a:pt x="165497" y="453628"/>
                  </a:lnTo>
                  <a:lnTo>
                    <a:pt x="148828" y="453628"/>
                  </a:lnTo>
                  <a:lnTo>
                    <a:pt x="146447" y="456009"/>
                  </a:lnTo>
                  <a:lnTo>
                    <a:pt x="129778" y="482203"/>
                  </a:lnTo>
                  <a:lnTo>
                    <a:pt x="113110" y="501253"/>
                  </a:lnTo>
                  <a:lnTo>
                    <a:pt x="103585" y="514350"/>
                  </a:lnTo>
                  <a:lnTo>
                    <a:pt x="97632" y="516731"/>
                  </a:lnTo>
                  <a:lnTo>
                    <a:pt x="90488" y="526256"/>
                  </a:lnTo>
                  <a:lnTo>
                    <a:pt x="86916" y="545306"/>
                  </a:lnTo>
                  <a:lnTo>
                    <a:pt x="84535" y="559594"/>
                  </a:lnTo>
                  <a:lnTo>
                    <a:pt x="66675" y="572691"/>
                  </a:lnTo>
                  <a:lnTo>
                    <a:pt x="45244" y="592931"/>
                  </a:lnTo>
                  <a:lnTo>
                    <a:pt x="21432" y="602456"/>
                  </a:lnTo>
                  <a:lnTo>
                    <a:pt x="0" y="603647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140053" y="4131470"/>
              <a:ext cx="210741" cy="560784"/>
            </a:xfrm>
            <a:custGeom>
              <a:avLst/>
              <a:gdLst>
                <a:gd name="connsiteX0" fmla="*/ 201216 w 201216"/>
                <a:gd name="connsiteY0" fmla="*/ 0 h 584597"/>
                <a:gd name="connsiteX1" fmla="*/ 171450 w 201216"/>
                <a:gd name="connsiteY1" fmla="*/ 47625 h 584597"/>
                <a:gd name="connsiteX2" fmla="*/ 165497 w 201216"/>
                <a:gd name="connsiteY2" fmla="*/ 65485 h 584597"/>
                <a:gd name="connsiteX3" fmla="*/ 155972 w 201216"/>
                <a:gd name="connsiteY3" fmla="*/ 73819 h 584597"/>
                <a:gd name="connsiteX4" fmla="*/ 132160 w 201216"/>
                <a:gd name="connsiteY4" fmla="*/ 78581 h 584597"/>
                <a:gd name="connsiteX5" fmla="*/ 119063 w 201216"/>
                <a:gd name="connsiteY5" fmla="*/ 84535 h 584597"/>
                <a:gd name="connsiteX6" fmla="*/ 108347 w 201216"/>
                <a:gd name="connsiteY6" fmla="*/ 97631 h 584597"/>
                <a:gd name="connsiteX7" fmla="*/ 103585 w 201216"/>
                <a:gd name="connsiteY7" fmla="*/ 125016 h 584597"/>
                <a:gd name="connsiteX8" fmla="*/ 104775 w 201216"/>
                <a:gd name="connsiteY8" fmla="*/ 147638 h 584597"/>
                <a:gd name="connsiteX9" fmla="*/ 96441 w 201216"/>
                <a:gd name="connsiteY9" fmla="*/ 177403 h 584597"/>
                <a:gd name="connsiteX10" fmla="*/ 88106 w 201216"/>
                <a:gd name="connsiteY10" fmla="*/ 213122 h 584597"/>
                <a:gd name="connsiteX11" fmla="*/ 86916 w 201216"/>
                <a:gd name="connsiteY11" fmla="*/ 226219 h 584597"/>
                <a:gd name="connsiteX12" fmla="*/ 63103 w 201216"/>
                <a:gd name="connsiteY12" fmla="*/ 257175 h 584597"/>
                <a:gd name="connsiteX13" fmla="*/ 44053 w 201216"/>
                <a:gd name="connsiteY13" fmla="*/ 286941 h 584597"/>
                <a:gd name="connsiteX14" fmla="*/ 26194 w 201216"/>
                <a:gd name="connsiteY14" fmla="*/ 319088 h 584597"/>
                <a:gd name="connsiteX15" fmla="*/ 16669 w 201216"/>
                <a:gd name="connsiteY15" fmla="*/ 346472 h 584597"/>
                <a:gd name="connsiteX16" fmla="*/ 2381 w 201216"/>
                <a:gd name="connsiteY16" fmla="*/ 375047 h 584597"/>
                <a:gd name="connsiteX17" fmla="*/ 0 w 201216"/>
                <a:gd name="connsiteY17" fmla="*/ 416719 h 584597"/>
                <a:gd name="connsiteX18" fmla="*/ 1191 w 201216"/>
                <a:gd name="connsiteY18" fmla="*/ 453628 h 584597"/>
                <a:gd name="connsiteX19" fmla="*/ 11906 w 201216"/>
                <a:gd name="connsiteY19" fmla="*/ 476250 h 584597"/>
                <a:gd name="connsiteX20" fmla="*/ 13097 w 201216"/>
                <a:gd name="connsiteY20" fmla="*/ 488156 h 584597"/>
                <a:gd name="connsiteX21" fmla="*/ 13097 w 201216"/>
                <a:gd name="connsiteY21" fmla="*/ 500063 h 584597"/>
                <a:gd name="connsiteX22" fmla="*/ 11906 w 201216"/>
                <a:gd name="connsiteY22" fmla="*/ 511969 h 584597"/>
                <a:gd name="connsiteX23" fmla="*/ 26194 w 201216"/>
                <a:gd name="connsiteY23" fmla="*/ 525066 h 584597"/>
                <a:gd name="connsiteX24" fmla="*/ 41672 w 201216"/>
                <a:gd name="connsiteY24" fmla="*/ 538163 h 584597"/>
                <a:gd name="connsiteX25" fmla="*/ 44053 w 201216"/>
                <a:gd name="connsiteY25" fmla="*/ 561975 h 584597"/>
                <a:gd name="connsiteX26" fmla="*/ 50006 w 201216"/>
                <a:gd name="connsiteY26" fmla="*/ 584597 h 584597"/>
                <a:gd name="connsiteX0" fmla="*/ 201216 w 201216"/>
                <a:gd name="connsiteY0" fmla="*/ 0 h 561975"/>
                <a:gd name="connsiteX1" fmla="*/ 171450 w 201216"/>
                <a:gd name="connsiteY1" fmla="*/ 47625 h 561975"/>
                <a:gd name="connsiteX2" fmla="*/ 165497 w 201216"/>
                <a:gd name="connsiteY2" fmla="*/ 65485 h 561975"/>
                <a:gd name="connsiteX3" fmla="*/ 155972 w 201216"/>
                <a:gd name="connsiteY3" fmla="*/ 73819 h 561975"/>
                <a:gd name="connsiteX4" fmla="*/ 132160 w 201216"/>
                <a:gd name="connsiteY4" fmla="*/ 78581 h 561975"/>
                <a:gd name="connsiteX5" fmla="*/ 119063 w 201216"/>
                <a:gd name="connsiteY5" fmla="*/ 84535 h 561975"/>
                <a:gd name="connsiteX6" fmla="*/ 108347 w 201216"/>
                <a:gd name="connsiteY6" fmla="*/ 97631 h 561975"/>
                <a:gd name="connsiteX7" fmla="*/ 103585 w 201216"/>
                <a:gd name="connsiteY7" fmla="*/ 125016 h 561975"/>
                <a:gd name="connsiteX8" fmla="*/ 104775 w 201216"/>
                <a:gd name="connsiteY8" fmla="*/ 147638 h 561975"/>
                <a:gd name="connsiteX9" fmla="*/ 96441 w 201216"/>
                <a:gd name="connsiteY9" fmla="*/ 177403 h 561975"/>
                <a:gd name="connsiteX10" fmla="*/ 88106 w 201216"/>
                <a:gd name="connsiteY10" fmla="*/ 213122 h 561975"/>
                <a:gd name="connsiteX11" fmla="*/ 86916 w 201216"/>
                <a:gd name="connsiteY11" fmla="*/ 226219 h 561975"/>
                <a:gd name="connsiteX12" fmla="*/ 63103 w 201216"/>
                <a:gd name="connsiteY12" fmla="*/ 257175 h 561975"/>
                <a:gd name="connsiteX13" fmla="*/ 44053 w 201216"/>
                <a:gd name="connsiteY13" fmla="*/ 286941 h 561975"/>
                <a:gd name="connsiteX14" fmla="*/ 26194 w 201216"/>
                <a:gd name="connsiteY14" fmla="*/ 319088 h 561975"/>
                <a:gd name="connsiteX15" fmla="*/ 16669 w 201216"/>
                <a:gd name="connsiteY15" fmla="*/ 346472 h 561975"/>
                <a:gd name="connsiteX16" fmla="*/ 2381 w 201216"/>
                <a:gd name="connsiteY16" fmla="*/ 375047 h 561975"/>
                <a:gd name="connsiteX17" fmla="*/ 0 w 201216"/>
                <a:gd name="connsiteY17" fmla="*/ 416719 h 561975"/>
                <a:gd name="connsiteX18" fmla="*/ 1191 w 201216"/>
                <a:gd name="connsiteY18" fmla="*/ 453628 h 561975"/>
                <a:gd name="connsiteX19" fmla="*/ 11906 w 201216"/>
                <a:gd name="connsiteY19" fmla="*/ 476250 h 561975"/>
                <a:gd name="connsiteX20" fmla="*/ 13097 w 201216"/>
                <a:gd name="connsiteY20" fmla="*/ 488156 h 561975"/>
                <a:gd name="connsiteX21" fmla="*/ 13097 w 201216"/>
                <a:gd name="connsiteY21" fmla="*/ 500063 h 561975"/>
                <a:gd name="connsiteX22" fmla="*/ 11906 w 201216"/>
                <a:gd name="connsiteY22" fmla="*/ 511969 h 561975"/>
                <a:gd name="connsiteX23" fmla="*/ 26194 w 201216"/>
                <a:gd name="connsiteY23" fmla="*/ 525066 h 561975"/>
                <a:gd name="connsiteX24" fmla="*/ 41672 w 201216"/>
                <a:gd name="connsiteY24" fmla="*/ 538163 h 561975"/>
                <a:gd name="connsiteX25" fmla="*/ 44053 w 201216"/>
                <a:gd name="connsiteY25" fmla="*/ 561975 h 561975"/>
                <a:gd name="connsiteX0" fmla="*/ 210741 w 210741"/>
                <a:gd name="connsiteY0" fmla="*/ 0 h 560784"/>
                <a:gd name="connsiteX1" fmla="*/ 171450 w 210741"/>
                <a:gd name="connsiteY1" fmla="*/ 46434 h 560784"/>
                <a:gd name="connsiteX2" fmla="*/ 165497 w 210741"/>
                <a:gd name="connsiteY2" fmla="*/ 64294 h 560784"/>
                <a:gd name="connsiteX3" fmla="*/ 155972 w 210741"/>
                <a:gd name="connsiteY3" fmla="*/ 72628 h 560784"/>
                <a:gd name="connsiteX4" fmla="*/ 132160 w 210741"/>
                <a:gd name="connsiteY4" fmla="*/ 77390 h 560784"/>
                <a:gd name="connsiteX5" fmla="*/ 119063 w 210741"/>
                <a:gd name="connsiteY5" fmla="*/ 83344 h 560784"/>
                <a:gd name="connsiteX6" fmla="*/ 108347 w 210741"/>
                <a:gd name="connsiteY6" fmla="*/ 96440 h 560784"/>
                <a:gd name="connsiteX7" fmla="*/ 103585 w 210741"/>
                <a:gd name="connsiteY7" fmla="*/ 123825 h 560784"/>
                <a:gd name="connsiteX8" fmla="*/ 104775 w 210741"/>
                <a:gd name="connsiteY8" fmla="*/ 146447 h 560784"/>
                <a:gd name="connsiteX9" fmla="*/ 96441 w 210741"/>
                <a:gd name="connsiteY9" fmla="*/ 176212 h 560784"/>
                <a:gd name="connsiteX10" fmla="*/ 88106 w 210741"/>
                <a:gd name="connsiteY10" fmla="*/ 211931 h 560784"/>
                <a:gd name="connsiteX11" fmla="*/ 86916 w 210741"/>
                <a:gd name="connsiteY11" fmla="*/ 225028 h 560784"/>
                <a:gd name="connsiteX12" fmla="*/ 63103 w 210741"/>
                <a:gd name="connsiteY12" fmla="*/ 255984 h 560784"/>
                <a:gd name="connsiteX13" fmla="*/ 44053 w 210741"/>
                <a:gd name="connsiteY13" fmla="*/ 285750 h 560784"/>
                <a:gd name="connsiteX14" fmla="*/ 26194 w 210741"/>
                <a:gd name="connsiteY14" fmla="*/ 317897 h 560784"/>
                <a:gd name="connsiteX15" fmla="*/ 16669 w 210741"/>
                <a:gd name="connsiteY15" fmla="*/ 345281 h 560784"/>
                <a:gd name="connsiteX16" fmla="*/ 2381 w 210741"/>
                <a:gd name="connsiteY16" fmla="*/ 373856 h 560784"/>
                <a:gd name="connsiteX17" fmla="*/ 0 w 210741"/>
                <a:gd name="connsiteY17" fmla="*/ 415528 h 560784"/>
                <a:gd name="connsiteX18" fmla="*/ 1191 w 210741"/>
                <a:gd name="connsiteY18" fmla="*/ 452437 h 560784"/>
                <a:gd name="connsiteX19" fmla="*/ 11906 w 210741"/>
                <a:gd name="connsiteY19" fmla="*/ 475059 h 560784"/>
                <a:gd name="connsiteX20" fmla="*/ 13097 w 210741"/>
                <a:gd name="connsiteY20" fmla="*/ 486965 h 560784"/>
                <a:gd name="connsiteX21" fmla="*/ 13097 w 210741"/>
                <a:gd name="connsiteY21" fmla="*/ 498872 h 560784"/>
                <a:gd name="connsiteX22" fmla="*/ 11906 w 210741"/>
                <a:gd name="connsiteY22" fmla="*/ 510778 h 560784"/>
                <a:gd name="connsiteX23" fmla="*/ 26194 w 210741"/>
                <a:gd name="connsiteY23" fmla="*/ 523875 h 560784"/>
                <a:gd name="connsiteX24" fmla="*/ 41672 w 210741"/>
                <a:gd name="connsiteY24" fmla="*/ 536972 h 560784"/>
                <a:gd name="connsiteX25" fmla="*/ 44053 w 210741"/>
                <a:gd name="connsiteY25" fmla="*/ 560784 h 560784"/>
                <a:gd name="connsiteX0" fmla="*/ 210741 w 210741"/>
                <a:gd name="connsiteY0" fmla="*/ 0 h 560784"/>
                <a:gd name="connsiteX1" fmla="*/ 184547 w 210741"/>
                <a:gd name="connsiteY1" fmla="*/ 3572 h 560784"/>
                <a:gd name="connsiteX2" fmla="*/ 165497 w 210741"/>
                <a:gd name="connsiteY2" fmla="*/ 64294 h 560784"/>
                <a:gd name="connsiteX3" fmla="*/ 155972 w 210741"/>
                <a:gd name="connsiteY3" fmla="*/ 72628 h 560784"/>
                <a:gd name="connsiteX4" fmla="*/ 132160 w 210741"/>
                <a:gd name="connsiteY4" fmla="*/ 77390 h 560784"/>
                <a:gd name="connsiteX5" fmla="*/ 119063 w 210741"/>
                <a:gd name="connsiteY5" fmla="*/ 83344 h 560784"/>
                <a:gd name="connsiteX6" fmla="*/ 108347 w 210741"/>
                <a:gd name="connsiteY6" fmla="*/ 96440 h 560784"/>
                <a:gd name="connsiteX7" fmla="*/ 103585 w 210741"/>
                <a:gd name="connsiteY7" fmla="*/ 123825 h 560784"/>
                <a:gd name="connsiteX8" fmla="*/ 104775 w 210741"/>
                <a:gd name="connsiteY8" fmla="*/ 146447 h 560784"/>
                <a:gd name="connsiteX9" fmla="*/ 96441 w 210741"/>
                <a:gd name="connsiteY9" fmla="*/ 176212 h 560784"/>
                <a:gd name="connsiteX10" fmla="*/ 88106 w 210741"/>
                <a:gd name="connsiteY10" fmla="*/ 211931 h 560784"/>
                <a:gd name="connsiteX11" fmla="*/ 86916 w 210741"/>
                <a:gd name="connsiteY11" fmla="*/ 225028 h 560784"/>
                <a:gd name="connsiteX12" fmla="*/ 63103 w 210741"/>
                <a:gd name="connsiteY12" fmla="*/ 255984 h 560784"/>
                <a:gd name="connsiteX13" fmla="*/ 44053 w 210741"/>
                <a:gd name="connsiteY13" fmla="*/ 285750 h 560784"/>
                <a:gd name="connsiteX14" fmla="*/ 26194 w 210741"/>
                <a:gd name="connsiteY14" fmla="*/ 317897 h 560784"/>
                <a:gd name="connsiteX15" fmla="*/ 16669 w 210741"/>
                <a:gd name="connsiteY15" fmla="*/ 345281 h 560784"/>
                <a:gd name="connsiteX16" fmla="*/ 2381 w 210741"/>
                <a:gd name="connsiteY16" fmla="*/ 373856 h 560784"/>
                <a:gd name="connsiteX17" fmla="*/ 0 w 210741"/>
                <a:gd name="connsiteY17" fmla="*/ 415528 h 560784"/>
                <a:gd name="connsiteX18" fmla="*/ 1191 w 210741"/>
                <a:gd name="connsiteY18" fmla="*/ 452437 h 560784"/>
                <a:gd name="connsiteX19" fmla="*/ 11906 w 210741"/>
                <a:gd name="connsiteY19" fmla="*/ 475059 h 560784"/>
                <a:gd name="connsiteX20" fmla="*/ 13097 w 210741"/>
                <a:gd name="connsiteY20" fmla="*/ 486965 h 560784"/>
                <a:gd name="connsiteX21" fmla="*/ 13097 w 210741"/>
                <a:gd name="connsiteY21" fmla="*/ 498872 h 560784"/>
                <a:gd name="connsiteX22" fmla="*/ 11906 w 210741"/>
                <a:gd name="connsiteY22" fmla="*/ 510778 h 560784"/>
                <a:gd name="connsiteX23" fmla="*/ 26194 w 210741"/>
                <a:gd name="connsiteY23" fmla="*/ 523875 h 560784"/>
                <a:gd name="connsiteX24" fmla="*/ 41672 w 210741"/>
                <a:gd name="connsiteY24" fmla="*/ 536972 h 560784"/>
                <a:gd name="connsiteX25" fmla="*/ 44053 w 210741"/>
                <a:gd name="connsiteY25" fmla="*/ 560784 h 560784"/>
                <a:gd name="connsiteX0" fmla="*/ 210741 w 210741"/>
                <a:gd name="connsiteY0" fmla="*/ 0 h 560784"/>
                <a:gd name="connsiteX1" fmla="*/ 184547 w 210741"/>
                <a:gd name="connsiteY1" fmla="*/ 3572 h 560784"/>
                <a:gd name="connsiteX2" fmla="*/ 171450 w 210741"/>
                <a:gd name="connsiteY2" fmla="*/ 51197 h 560784"/>
                <a:gd name="connsiteX3" fmla="*/ 155972 w 210741"/>
                <a:gd name="connsiteY3" fmla="*/ 72628 h 560784"/>
                <a:gd name="connsiteX4" fmla="*/ 132160 w 210741"/>
                <a:gd name="connsiteY4" fmla="*/ 77390 h 560784"/>
                <a:gd name="connsiteX5" fmla="*/ 119063 w 210741"/>
                <a:gd name="connsiteY5" fmla="*/ 83344 h 560784"/>
                <a:gd name="connsiteX6" fmla="*/ 108347 w 210741"/>
                <a:gd name="connsiteY6" fmla="*/ 96440 h 560784"/>
                <a:gd name="connsiteX7" fmla="*/ 103585 w 210741"/>
                <a:gd name="connsiteY7" fmla="*/ 123825 h 560784"/>
                <a:gd name="connsiteX8" fmla="*/ 104775 w 210741"/>
                <a:gd name="connsiteY8" fmla="*/ 146447 h 560784"/>
                <a:gd name="connsiteX9" fmla="*/ 96441 w 210741"/>
                <a:gd name="connsiteY9" fmla="*/ 176212 h 560784"/>
                <a:gd name="connsiteX10" fmla="*/ 88106 w 210741"/>
                <a:gd name="connsiteY10" fmla="*/ 211931 h 560784"/>
                <a:gd name="connsiteX11" fmla="*/ 86916 w 210741"/>
                <a:gd name="connsiteY11" fmla="*/ 225028 h 560784"/>
                <a:gd name="connsiteX12" fmla="*/ 63103 w 210741"/>
                <a:gd name="connsiteY12" fmla="*/ 255984 h 560784"/>
                <a:gd name="connsiteX13" fmla="*/ 44053 w 210741"/>
                <a:gd name="connsiteY13" fmla="*/ 285750 h 560784"/>
                <a:gd name="connsiteX14" fmla="*/ 26194 w 210741"/>
                <a:gd name="connsiteY14" fmla="*/ 317897 h 560784"/>
                <a:gd name="connsiteX15" fmla="*/ 16669 w 210741"/>
                <a:gd name="connsiteY15" fmla="*/ 345281 h 560784"/>
                <a:gd name="connsiteX16" fmla="*/ 2381 w 210741"/>
                <a:gd name="connsiteY16" fmla="*/ 373856 h 560784"/>
                <a:gd name="connsiteX17" fmla="*/ 0 w 210741"/>
                <a:gd name="connsiteY17" fmla="*/ 415528 h 560784"/>
                <a:gd name="connsiteX18" fmla="*/ 1191 w 210741"/>
                <a:gd name="connsiteY18" fmla="*/ 452437 h 560784"/>
                <a:gd name="connsiteX19" fmla="*/ 11906 w 210741"/>
                <a:gd name="connsiteY19" fmla="*/ 475059 h 560784"/>
                <a:gd name="connsiteX20" fmla="*/ 13097 w 210741"/>
                <a:gd name="connsiteY20" fmla="*/ 486965 h 560784"/>
                <a:gd name="connsiteX21" fmla="*/ 13097 w 210741"/>
                <a:gd name="connsiteY21" fmla="*/ 498872 h 560784"/>
                <a:gd name="connsiteX22" fmla="*/ 11906 w 210741"/>
                <a:gd name="connsiteY22" fmla="*/ 510778 h 560784"/>
                <a:gd name="connsiteX23" fmla="*/ 26194 w 210741"/>
                <a:gd name="connsiteY23" fmla="*/ 523875 h 560784"/>
                <a:gd name="connsiteX24" fmla="*/ 41672 w 210741"/>
                <a:gd name="connsiteY24" fmla="*/ 536972 h 560784"/>
                <a:gd name="connsiteX25" fmla="*/ 44053 w 210741"/>
                <a:gd name="connsiteY25" fmla="*/ 560784 h 56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0741" h="560784">
                  <a:moveTo>
                    <a:pt x="210741" y="0"/>
                  </a:moveTo>
                  <a:lnTo>
                    <a:pt x="184547" y="3572"/>
                  </a:lnTo>
                  <a:lnTo>
                    <a:pt x="171450" y="51197"/>
                  </a:lnTo>
                  <a:lnTo>
                    <a:pt x="155972" y="72628"/>
                  </a:lnTo>
                  <a:lnTo>
                    <a:pt x="132160" y="77390"/>
                  </a:lnTo>
                  <a:lnTo>
                    <a:pt x="119063" y="83344"/>
                  </a:lnTo>
                  <a:lnTo>
                    <a:pt x="108347" y="96440"/>
                  </a:lnTo>
                  <a:lnTo>
                    <a:pt x="103585" y="123825"/>
                  </a:lnTo>
                  <a:cubicBezTo>
                    <a:pt x="103982" y="131366"/>
                    <a:pt x="104378" y="138906"/>
                    <a:pt x="104775" y="146447"/>
                  </a:cubicBezTo>
                  <a:lnTo>
                    <a:pt x="96441" y="176212"/>
                  </a:lnTo>
                  <a:lnTo>
                    <a:pt x="88106" y="211931"/>
                  </a:lnTo>
                  <a:lnTo>
                    <a:pt x="86916" y="225028"/>
                  </a:lnTo>
                  <a:lnTo>
                    <a:pt x="63103" y="255984"/>
                  </a:lnTo>
                  <a:lnTo>
                    <a:pt x="44053" y="285750"/>
                  </a:lnTo>
                  <a:lnTo>
                    <a:pt x="26194" y="317897"/>
                  </a:lnTo>
                  <a:lnTo>
                    <a:pt x="16669" y="345281"/>
                  </a:lnTo>
                  <a:lnTo>
                    <a:pt x="2381" y="373856"/>
                  </a:lnTo>
                  <a:lnTo>
                    <a:pt x="0" y="415528"/>
                  </a:lnTo>
                  <a:lnTo>
                    <a:pt x="1191" y="452437"/>
                  </a:lnTo>
                  <a:lnTo>
                    <a:pt x="11906" y="475059"/>
                  </a:lnTo>
                  <a:lnTo>
                    <a:pt x="13097" y="486965"/>
                  </a:lnTo>
                  <a:lnTo>
                    <a:pt x="13097" y="498872"/>
                  </a:lnTo>
                  <a:lnTo>
                    <a:pt x="11906" y="510778"/>
                  </a:lnTo>
                  <a:lnTo>
                    <a:pt x="26194" y="523875"/>
                  </a:lnTo>
                  <a:lnTo>
                    <a:pt x="41672" y="536972"/>
                  </a:lnTo>
                  <a:lnTo>
                    <a:pt x="44053" y="560784"/>
                  </a:ln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>
            <a:off x="6106716" y="4687491"/>
            <a:ext cx="458390" cy="589359"/>
          </a:xfrm>
          <a:custGeom>
            <a:avLst/>
            <a:gdLst>
              <a:gd name="connsiteX0" fmla="*/ 76200 w 458390"/>
              <a:gd name="connsiteY0" fmla="*/ 0 h 581025"/>
              <a:gd name="connsiteX1" fmla="*/ 48815 w 458390"/>
              <a:gd name="connsiteY1" fmla="*/ 64294 h 581025"/>
              <a:gd name="connsiteX2" fmla="*/ 45243 w 458390"/>
              <a:gd name="connsiteY2" fmla="*/ 84534 h 581025"/>
              <a:gd name="connsiteX3" fmla="*/ 53578 w 458390"/>
              <a:gd name="connsiteY3" fmla="*/ 103584 h 581025"/>
              <a:gd name="connsiteX4" fmla="*/ 53578 w 458390"/>
              <a:gd name="connsiteY4" fmla="*/ 113109 h 581025"/>
              <a:gd name="connsiteX5" fmla="*/ 44053 w 458390"/>
              <a:gd name="connsiteY5" fmla="*/ 135731 h 581025"/>
              <a:gd name="connsiteX6" fmla="*/ 35718 w 458390"/>
              <a:gd name="connsiteY6" fmla="*/ 158353 h 581025"/>
              <a:gd name="connsiteX7" fmla="*/ 28575 w 458390"/>
              <a:gd name="connsiteY7" fmla="*/ 178594 h 581025"/>
              <a:gd name="connsiteX8" fmla="*/ 21431 w 458390"/>
              <a:gd name="connsiteY8" fmla="*/ 203597 h 581025"/>
              <a:gd name="connsiteX9" fmla="*/ 11906 w 458390"/>
              <a:gd name="connsiteY9" fmla="*/ 229791 h 581025"/>
              <a:gd name="connsiteX10" fmla="*/ 7143 w 458390"/>
              <a:gd name="connsiteY10" fmla="*/ 253603 h 581025"/>
              <a:gd name="connsiteX11" fmla="*/ 3572 w 458390"/>
              <a:gd name="connsiteY11" fmla="*/ 283369 h 581025"/>
              <a:gd name="connsiteX12" fmla="*/ 0 w 458390"/>
              <a:gd name="connsiteY12" fmla="*/ 309563 h 581025"/>
              <a:gd name="connsiteX13" fmla="*/ 5953 w 458390"/>
              <a:gd name="connsiteY13" fmla="*/ 334566 h 581025"/>
              <a:gd name="connsiteX14" fmla="*/ 8334 w 458390"/>
              <a:gd name="connsiteY14" fmla="*/ 350044 h 581025"/>
              <a:gd name="connsiteX15" fmla="*/ 27384 w 458390"/>
              <a:gd name="connsiteY15" fmla="*/ 365522 h 581025"/>
              <a:gd name="connsiteX16" fmla="*/ 47625 w 458390"/>
              <a:gd name="connsiteY16" fmla="*/ 386953 h 581025"/>
              <a:gd name="connsiteX17" fmla="*/ 59531 w 458390"/>
              <a:gd name="connsiteY17" fmla="*/ 408384 h 581025"/>
              <a:gd name="connsiteX18" fmla="*/ 69056 w 458390"/>
              <a:gd name="connsiteY18" fmla="*/ 420291 h 581025"/>
              <a:gd name="connsiteX19" fmla="*/ 69056 w 458390"/>
              <a:gd name="connsiteY19" fmla="*/ 448866 h 581025"/>
              <a:gd name="connsiteX20" fmla="*/ 66675 w 458390"/>
              <a:gd name="connsiteY20" fmla="*/ 470297 h 581025"/>
              <a:gd name="connsiteX21" fmla="*/ 98822 w 458390"/>
              <a:gd name="connsiteY21" fmla="*/ 498872 h 581025"/>
              <a:gd name="connsiteX22" fmla="*/ 125015 w 458390"/>
              <a:gd name="connsiteY22" fmla="*/ 513159 h 581025"/>
              <a:gd name="connsiteX23" fmla="*/ 134540 w 458390"/>
              <a:gd name="connsiteY23" fmla="*/ 525066 h 581025"/>
              <a:gd name="connsiteX24" fmla="*/ 153590 w 458390"/>
              <a:gd name="connsiteY24" fmla="*/ 517922 h 581025"/>
              <a:gd name="connsiteX25" fmla="*/ 177403 w 458390"/>
              <a:gd name="connsiteY25" fmla="*/ 522684 h 581025"/>
              <a:gd name="connsiteX26" fmla="*/ 180975 w 458390"/>
              <a:gd name="connsiteY26" fmla="*/ 527447 h 581025"/>
              <a:gd name="connsiteX27" fmla="*/ 183356 w 458390"/>
              <a:gd name="connsiteY27" fmla="*/ 539353 h 581025"/>
              <a:gd name="connsiteX28" fmla="*/ 197643 w 458390"/>
              <a:gd name="connsiteY28" fmla="*/ 551259 h 581025"/>
              <a:gd name="connsiteX29" fmla="*/ 210740 w 458390"/>
              <a:gd name="connsiteY29" fmla="*/ 563166 h 581025"/>
              <a:gd name="connsiteX30" fmla="*/ 228600 w 458390"/>
              <a:gd name="connsiteY30" fmla="*/ 561975 h 581025"/>
              <a:gd name="connsiteX31" fmla="*/ 238125 w 458390"/>
              <a:gd name="connsiteY31" fmla="*/ 552450 h 581025"/>
              <a:gd name="connsiteX32" fmla="*/ 254793 w 458390"/>
              <a:gd name="connsiteY32" fmla="*/ 538163 h 581025"/>
              <a:gd name="connsiteX33" fmla="*/ 285750 w 458390"/>
              <a:gd name="connsiteY33" fmla="*/ 544116 h 581025"/>
              <a:gd name="connsiteX34" fmla="*/ 314325 w 458390"/>
              <a:gd name="connsiteY34" fmla="*/ 546497 h 581025"/>
              <a:gd name="connsiteX35" fmla="*/ 328612 w 458390"/>
              <a:gd name="connsiteY35" fmla="*/ 548878 h 581025"/>
              <a:gd name="connsiteX36" fmla="*/ 333375 w 458390"/>
              <a:gd name="connsiteY36" fmla="*/ 561975 h 581025"/>
              <a:gd name="connsiteX37" fmla="*/ 334565 w 458390"/>
              <a:gd name="connsiteY37" fmla="*/ 565547 h 581025"/>
              <a:gd name="connsiteX38" fmla="*/ 458390 w 458390"/>
              <a:gd name="connsiteY38" fmla="*/ 581025 h 581025"/>
              <a:gd name="connsiteX0" fmla="*/ 77391 w 458390"/>
              <a:gd name="connsiteY0" fmla="*/ 0 h 589359"/>
              <a:gd name="connsiteX1" fmla="*/ 48815 w 458390"/>
              <a:gd name="connsiteY1" fmla="*/ 72628 h 589359"/>
              <a:gd name="connsiteX2" fmla="*/ 45243 w 458390"/>
              <a:gd name="connsiteY2" fmla="*/ 92868 h 589359"/>
              <a:gd name="connsiteX3" fmla="*/ 53578 w 458390"/>
              <a:gd name="connsiteY3" fmla="*/ 111918 h 589359"/>
              <a:gd name="connsiteX4" fmla="*/ 53578 w 458390"/>
              <a:gd name="connsiteY4" fmla="*/ 121443 h 589359"/>
              <a:gd name="connsiteX5" fmla="*/ 44053 w 458390"/>
              <a:gd name="connsiteY5" fmla="*/ 144065 h 589359"/>
              <a:gd name="connsiteX6" fmla="*/ 35718 w 458390"/>
              <a:gd name="connsiteY6" fmla="*/ 166687 h 589359"/>
              <a:gd name="connsiteX7" fmla="*/ 28575 w 458390"/>
              <a:gd name="connsiteY7" fmla="*/ 186928 h 589359"/>
              <a:gd name="connsiteX8" fmla="*/ 21431 w 458390"/>
              <a:gd name="connsiteY8" fmla="*/ 211931 h 589359"/>
              <a:gd name="connsiteX9" fmla="*/ 11906 w 458390"/>
              <a:gd name="connsiteY9" fmla="*/ 238125 h 589359"/>
              <a:gd name="connsiteX10" fmla="*/ 7143 w 458390"/>
              <a:gd name="connsiteY10" fmla="*/ 261937 h 589359"/>
              <a:gd name="connsiteX11" fmla="*/ 3572 w 458390"/>
              <a:gd name="connsiteY11" fmla="*/ 291703 h 589359"/>
              <a:gd name="connsiteX12" fmla="*/ 0 w 458390"/>
              <a:gd name="connsiteY12" fmla="*/ 317897 h 589359"/>
              <a:gd name="connsiteX13" fmla="*/ 5953 w 458390"/>
              <a:gd name="connsiteY13" fmla="*/ 342900 h 589359"/>
              <a:gd name="connsiteX14" fmla="*/ 8334 w 458390"/>
              <a:gd name="connsiteY14" fmla="*/ 358378 h 589359"/>
              <a:gd name="connsiteX15" fmla="*/ 27384 w 458390"/>
              <a:gd name="connsiteY15" fmla="*/ 373856 h 589359"/>
              <a:gd name="connsiteX16" fmla="*/ 47625 w 458390"/>
              <a:gd name="connsiteY16" fmla="*/ 395287 h 589359"/>
              <a:gd name="connsiteX17" fmla="*/ 59531 w 458390"/>
              <a:gd name="connsiteY17" fmla="*/ 416718 h 589359"/>
              <a:gd name="connsiteX18" fmla="*/ 69056 w 458390"/>
              <a:gd name="connsiteY18" fmla="*/ 428625 h 589359"/>
              <a:gd name="connsiteX19" fmla="*/ 69056 w 458390"/>
              <a:gd name="connsiteY19" fmla="*/ 457200 h 589359"/>
              <a:gd name="connsiteX20" fmla="*/ 66675 w 458390"/>
              <a:gd name="connsiteY20" fmla="*/ 478631 h 589359"/>
              <a:gd name="connsiteX21" fmla="*/ 98822 w 458390"/>
              <a:gd name="connsiteY21" fmla="*/ 507206 h 589359"/>
              <a:gd name="connsiteX22" fmla="*/ 125015 w 458390"/>
              <a:gd name="connsiteY22" fmla="*/ 521493 h 589359"/>
              <a:gd name="connsiteX23" fmla="*/ 134540 w 458390"/>
              <a:gd name="connsiteY23" fmla="*/ 533400 h 589359"/>
              <a:gd name="connsiteX24" fmla="*/ 153590 w 458390"/>
              <a:gd name="connsiteY24" fmla="*/ 526256 h 589359"/>
              <a:gd name="connsiteX25" fmla="*/ 177403 w 458390"/>
              <a:gd name="connsiteY25" fmla="*/ 531018 h 589359"/>
              <a:gd name="connsiteX26" fmla="*/ 180975 w 458390"/>
              <a:gd name="connsiteY26" fmla="*/ 535781 h 589359"/>
              <a:gd name="connsiteX27" fmla="*/ 183356 w 458390"/>
              <a:gd name="connsiteY27" fmla="*/ 547687 h 589359"/>
              <a:gd name="connsiteX28" fmla="*/ 197643 w 458390"/>
              <a:gd name="connsiteY28" fmla="*/ 559593 h 589359"/>
              <a:gd name="connsiteX29" fmla="*/ 210740 w 458390"/>
              <a:gd name="connsiteY29" fmla="*/ 571500 h 589359"/>
              <a:gd name="connsiteX30" fmla="*/ 228600 w 458390"/>
              <a:gd name="connsiteY30" fmla="*/ 570309 h 589359"/>
              <a:gd name="connsiteX31" fmla="*/ 238125 w 458390"/>
              <a:gd name="connsiteY31" fmla="*/ 560784 h 589359"/>
              <a:gd name="connsiteX32" fmla="*/ 254793 w 458390"/>
              <a:gd name="connsiteY32" fmla="*/ 546497 h 589359"/>
              <a:gd name="connsiteX33" fmla="*/ 285750 w 458390"/>
              <a:gd name="connsiteY33" fmla="*/ 552450 h 589359"/>
              <a:gd name="connsiteX34" fmla="*/ 314325 w 458390"/>
              <a:gd name="connsiteY34" fmla="*/ 554831 h 589359"/>
              <a:gd name="connsiteX35" fmla="*/ 328612 w 458390"/>
              <a:gd name="connsiteY35" fmla="*/ 557212 h 589359"/>
              <a:gd name="connsiteX36" fmla="*/ 333375 w 458390"/>
              <a:gd name="connsiteY36" fmla="*/ 570309 h 589359"/>
              <a:gd name="connsiteX37" fmla="*/ 334565 w 458390"/>
              <a:gd name="connsiteY37" fmla="*/ 573881 h 589359"/>
              <a:gd name="connsiteX38" fmla="*/ 458390 w 458390"/>
              <a:gd name="connsiteY38" fmla="*/ 589359 h 58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58390" h="589359">
                <a:moveTo>
                  <a:pt x="77391" y="0"/>
                </a:moveTo>
                <a:lnTo>
                  <a:pt x="48815" y="72628"/>
                </a:lnTo>
                <a:lnTo>
                  <a:pt x="45243" y="92868"/>
                </a:lnTo>
                <a:lnTo>
                  <a:pt x="53578" y="111918"/>
                </a:lnTo>
                <a:lnTo>
                  <a:pt x="53578" y="121443"/>
                </a:lnTo>
                <a:lnTo>
                  <a:pt x="44053" y="144065"/>
                </a:lnTo>
                <a:lnTo>
                  <a:pt x="35718" y="166687"/>
                </a:lnTo>
                <a:lnTo>
                  <a:pt x="28575" y="186928"/>
                </a:lnTo>
                <a:lnTo>
                  <a:pt x="21431" y="211931"/>
                </a:lnTo>
                <a:lnTo>
                  <a:pt x="11906" y="238125"/>
                </a:lnTo>
                <a:lnTo>
                  <a:pt x="7143" y="261937"/>
                </a:lnTo>
                <a:lnTo>
                  <a:pt x="3572" y="291703"/>
                </a:lnTo>
                <a:lnTo>
                  <a:pt x="0" y="317897"/>
                </a:lnTo>
                <a:lnTo>
                  <a:pt x="5953" y="342900"/>
                </a:lnTo>
                <a:lnTo>
                  <a:pt x="8334" y="358378"/>
                </a:lnTo>
                <a:lnTo>
                  <a:pt x="27384" y="373856"/>
                </a:lnTo>
                <a:lnTo>
                  <a:pt x="47625" y="395287"/>
                </a:lnTo>
                <a:lnTo>
                  <a:pt x="59531" y="416718"/>
                </a:lnTo>
                <a:lnTo>
                  <a:pt x="69056" y="428625"/>
                </a:lnTo>
                <a:lnTo>
                  <a:pt x="69056" y="457200"/>
                </a:lnTo>
                <a:lnTo>
                  <a:pt x="66675" y="478631"/>
                </a:lnTo>
                <a:lnTo>
                  <a:pt x="98822" y="507206"/>
                </a:lnTo>
                <a:lnTo>
                  <a:pt x="125015" y="521493"/>
                </a:lnTo>
                <a:lnTo>
                  <a:pt x="134540" y="533400"/>
                </a:lnTo>
                <a:lnTo>
                  <a:pt x="153590" y="526256"/>
                </a:lnTo>
                <a:lnTo>
                  <a:pt x="177403" y="531018"/>
                </a:lnTo>
                <a:lnTo>
                  <a:pt x="180975" y="535781"/>
                </a:lnTo>
                <a:lnTo>
                  <a:pt x="183356" y="547687"/>
                </a:lnTo>
                <a:lnTo>
                  <a:pt x="197643" y="559593"/>
                </a:lnTo>
                <a:lnTo>
                  <a:pt x="210740" y="571500"/>
                </a:lnTo>
                <a:lnTo>
                  <a:pt x="228600" y="570309"/>
                </a:lnTo>
                <a:lnTo>
                  <a:pt x="238125" y="560784"/>
                </a:lnTo>
                <a:lnTo>
                  <a:pt x="254793" y="546497"/>
                </a:lnTo>
                <a:lnTo>
                  <a:pt x="285750" y="552450"/>
                </a:lnTo>
                <a:lnTo>
                  <a:pt x="314325" y="554831"/>
                </a:lnTo>
                <a:lnTo>
                  <a:pt x="328612" y="557212"/>
                </a:lnTo>
                <a:lnTo>
                  <a:pt x="333375" y="570309"/>
                </a:lnTo>
                <a:lnTo>
                  <a:pt x="334565" y="573881"/>
                </a:lnTo>
                <a:lnTo>
                  <a:pt x="458390" y="589359"/>
                </a:lnTo>
              </a:path>
            </a:pathLst>
          </a:custGeom>
          <a:noFill/>
          <a:ln w="254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55667" y="4688680"/>
            <a:ext cx="523727" cy="0"/>
          </a:xfrm>
          <a:prstGeom prst="line">
            <a:avLst/>
          </a:prstGeom>
          <a:ln w="508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rot="770491">
            <a:off x="5871148" y="4534418"/>
            <a:ext cx="177211" cy="383916"/>
          </a:xfrm>
          <a:prstGeom prst="ellipse">
            <a:avLst/>
          </a:prstGeom>
          <a:solidFill>
            <a:schemeClr val="bg1">
              <a:alpha val="3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09597" y="2994266"/>
            <a:ext cx="3319851" cy="436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2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Tehama-Colusa Canal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09597" y="3867566"/>
            <a:ext cx="3319851" cy="436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2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Glenn-Colusa Canal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12648" y="4455222"/>
            <a:ext cx="3319851" cy="436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Sites Reservoir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61658" y="3340611"/>
            <a:ext cx="5863866" cy="0"/>
          </a:xfrm>
          <a:prstGeom prst="line">
            <a:avLst/>
          </a:prstGeom>
          <a:ln w="19050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61658" y="4201469"/>
            <a:ext cx="5760888" cy="0"/>
          </a:xfrm>
          <a:prstGeom prst="line">
            <a:avLst/>
          </a:prstGeom>
          <a:ln w="19050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61658" y="4786313"/>
            <a:ext cx="5301994" cy="0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2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129552"/>
            <a:ext cx="9144000" cy="57310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noFill/>
        </p:spPr>
        <p:txBody>
          <a:bodyPr/>
          <a:lstStyle/>
          <a:p>
            <a:pPr marL="342900" algn="l">
              <a:tabLst>
                <a:tab pos="1028700" algn="r"/>
              </a:tabLst>
            </a:pPr>
            <a:r>
              <a:rPr lang="en-US" sz="10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lang="en-US" sz="1000" spc="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algn="l">
                <a:tabLst>
                  <a:tab pos="1028700" algn="r"/>
                </a:tabLst>
              </a:pPr>
              <a:t>4</a:t>
            </a:fld>
            <a:endParaRPr lang="en-US" sz="1000" spc="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807" y="6334897"/>
            <a:ext cx="3208326" cy="523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January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Draft, planning phase concepts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7836553" cy="6838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Facilities</a:t>
            </a:r>
            <a:r>
              <a:rPr lang="en-US" sz="28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3267" y="1789762"/>
            <a:ext cx="2834640" cy="723275"/>
          </a:xfrm>
          <a:prstGeom prst="rect">
            <a:avLst/>
          </a:prstGeom>
          <a:solidFill>
            <a:sysClr val="window" lastClr="FFFFFF">
              <a:alpha val="5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Storage capacity: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 to 1.8 M acre-ft.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3217623" y="920295"/>
            <a:ext cx="457200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 w="med" len="lg"/>
            <a:tailEnd type="none" w="med" len="lg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 rot="16200000" flipV="1">
            <a:off x="2124647" y="923791"/>
            <a:ext cx="457200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 w="med" len="lg"/>
            <a:tailEnd type="none" w="med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490481" y="581568"/>
            <a:ext cx="275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Hamilton City</a:t>
            </a:r>
            <a:br>
              <a:rPr lang="en-US" sz="16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spc="1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GCID</a:t>
            </a:r>
            <a:r>
              <a:rPr lang="en-US" sz="16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Canal)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323" y="581568"/>
            <a:ext cx="197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Red Bluff</a:t>
            </a:r>
            <a:br>
              <a:rPr lang="en-US" sz="16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(TC Canal)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237624" y="3137612"/>
            <a:ext cx="457200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 w="med" len="lg"/>
            <a:tailEnd type="none" w="med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524519" y="3228261"/>
            <a:ext cx="2045119" cy="584775"/>
          </a:xfrm>
          <a:prstGeom prst="rect">
            <a:avLst/>
          </a:prstGeom>
          <a:solidFill>
            <a:srgbClr val="9BBB59">
              <a:lumMod val="20000"/>
              <a:lumOff val="80000"/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Sacramento River (Proposed)</a:t>
            </a:r>
          </a:p>
        </p:txBody>
      </p:sp>
    </p:spTree>
    <p:extLst>
      <p:ext uri="{BB962C8B-B14F-4D97-AF65-F5344CB8AC3E}">
        <p14:creationId xmlns:p14="http://schemas.microsoft.com/office/powerpoint/2010/main" val="342567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8753" y="1094343"/>
            <a:ext cx="3162300" cy="1390650"/>
            <a:chOff x="8753" y="1094343"/>
            <a:chExt cx="3162300" cy="139065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3" y="1094343"/>
              <a:ext cx="3162300" cy="1390650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1000130" y="1797840"/>
              <a:ext cx="1196578" cy="148997"/>
              <a:chOff x="983456" y="1797840"/>
              <a:chExt cx="1196578" cy="148997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983456" y="1797840"/>
                <a:ext cx="1196578" cy="119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1264443" y="1848091"/>
                <a:ext cx="666751" cy="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1345982" y="1896061"/>
                <a:ext cx="492343" cy="119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483237" y="1946837"/>
                <a:ext cx="239597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569119" y="1330096"/>
              <a:ext cx="2053828" cy="145248"/>
              <a:chOff x="552445" y="1330096"/>
              <a:chExt cx="2053828" cy="145248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552445" y="1330096"/>
                <a:ext cx="205382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1247769" y="1376598"/>
                <a:ext cx="666751" cy="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1329308" y="1424568"/>
                <a:ext cx="492343" cy="119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466563" y="1475344"/>
                <a:ext cx="239597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</p:spPr>
        <p:txBody>
          <a:bodyPr/>
          <a:lstStyle/>
          <a:p>
            <a:pPr marL="342900" algn="l">
              <a:tabLst>
                <a:tab pos="1028700" algn="r"/>
              </a:tabLst>
            </a:pPr>
            <a:r>
              <a:rPr lang="en-US" sz="10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lang="en-US" sz="1000" spc="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algn="l">
                <a:tabLst>
                  <a:tab pos="1028700" algn="r"/>
                </a:tabLst>
              </a:pPr>
              <a:t>5</a:t>
            </a:fld>
            <a:endParaRPr lang="en-US" sz="1000" spc="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4958" y="6422796"/>
            <a:ext cx="7319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 DWR Report (2013 Dec), Appendix H: Power Planning Study, Figure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H.4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-2.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NODOS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Project, Schematic of Conveyance and Storage Interconnection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910" y="3026359"/>
            <a:ext cx="43815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965" y="2943470"/>
            <a:ext cx="1614488" cy="707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372" y="4884873"/>
            <a:ext cx="1076325" cy="471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373" y="3205546"/>
            <a:ext cx="1076325" cy="471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373" y="1786726"/>
            <a:ext cx="1076325" cy="4714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3251" y="722359"/>
            <a:ext cx="2223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Sites Reservoir (N)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6852" y="3632246"/>
            <a:ext cx="151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Holthouse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Reservoir (N)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22760" y="1460276"/>
            <a:ext cx="1705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Red Bluff (E)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5415" y="2847013"/>
            <a:ext cx="2028585" cy="31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Hamilton City (E)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3212" y="4535447"/>
            <a:ext cx="2380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Mile Post 158.5 (N)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39910" y="4024089"/>
            <a:ext cx="2043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Terminal Regulating Reservoir (N)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511" y="3524269"/>
            <a:ext cx="1076325" cy="471488"/>
          </a:xfrm>
          <a:prstGeom prst="rect">
            <a:avLst/>
          </a:prstGeom>
        </p:spPr>
      </p:pic>
      <p:pic>
        <p:nvPicPr>
          <p:cNvPr id="18" name="Picture 17" descr="Figure H.4-2. NODOS Project, Schematic of Conveyance and Storage Interconnection" title="Figure H.4-2. NODOS Project, Schematic of Conveyance and Storage Interconnection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5" y="5462862"/>
            <a:ext cx="9062676" cy="9729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071" y="1772820"/>
            <a:ext cx="438150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760" y="3224127"/>
            <a:ext cx="438150" cy="45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42" y="3574328"/>
            <a:ext cx="438150" cy="4572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7557736" y="1985518"/>
            <a:ext cx="731520" cy="0"/>
          </a:xfrm>
          <a:prstGeom prst="straightConnector1">
            <a:avLst/>
          </a:prstGeom>
          <a:ln w="31750">
            <a:solidFill>
              <a:srgbClr val="339966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586612" y="3436021"/>
            <a:ext cx="731520" cy="0"/>
          </a:xfrm>
          <a:prstGeom prst="straightConnector1">
            <a:avLst/>
          </a:prstGeom>
          <a:ln w="31750">
            <a:solidFill>
              <a:srgbClr val="339966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755917" y="3802928"/>
            <a:ext cx="731520" cy="0"/>
          </a:xfrm>
          <a:prstGeom prst="straightConnector1">
            <a:avLst/>
          </a:prstGeom>
          <a:ln w="3175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557985" y="3247008"/>
            <a:ext cx="822960" cy="0"/>
          </a:xfrm>
          <a:prstGeom prst="straightConnector1">
            <a:avLst/>
          </a:prstGeom>
          <a:ln w="3175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0800000" flipV="1">
            <a:off x="3633209" y="1838376"/>
            <a:ext cx="3754676" cy="1234789"/>
          </a:xfrm>
          <a:prstGeom prst="bentConnector3">
            <a:avLst>
              <a:gd name="adj1" fmla="val 99978"/>
            </a:avLst>
          </a:prstGeom>
          <a:ln w="31750">
            <a:solidFill>
              <a:srgbClr val="339966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V="1">
            <a:off x="1569590" y="2323781"/>
            <a:ext cx="1144002" cy="394640"/>
          </a:xfrm>
          <a:prstGeom prst="bentConnector3">
            <a:avLst>
              <a:gd name="adj1" fmla="val -318"/>
            </a:avLst>
          </a:prstGeom>
          <a:ln w="3175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 flipV="1">
            <a:off x="5581819" y="3293242"/>
            <a:ext cx="1779252" cy="397410"/>
          </a:xfrm>
          <a:prstGeom prst="bentConnector3">
            <a:avLst>
              <a:gd name="adj1" fmla="val 99605"/>
            </a:avLst>
          </a:prstGeom>
          <a:ln w="31750">
            <a:solidFill>
              <a:srgbClr val="339966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0800000">
            <a:off x="3911550" y="3247008"/>
            <a:ext cx="622233" cy="385239"/>
          </a:xfrm>
          <a:prstGeom prst="bentConnector3">
            <a:avLst>
              <a:gd name="adj1" fmla="val 99750"/>
            </a:avLst>
          </a:prstGeom>
          <a:ln w="3175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21531" y="1520081"/>
            <a:ext cx="2333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2,100 </a:t>
            </a:r>
            <a:r>
              <a:rPr lang="en-US" sz="1400" spc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cfs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TC Canal (E)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75256" y="2968597"/>
            <a:ext cx="17231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1,800 </a:t>
            </a:r>
            <a:r>
              <a:rPr lang="en-US" sz="1400" spc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cfs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spc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GCID</a:t>
            </a: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Canal (E)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06091" y="4638877"/>
            <a:ext cx="2333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Delevan Pipeline (N)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69418" y="734042"/>
            <a:ext cx="205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Sacramento River Diversions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840" y="4894397"/>
            <a:ext cx="438150" cy="457200"/>
          </a:xfrm>
          <a:prstGeom prst="rect">
            <a:avLst/>
          </a:prstGeom>
        </p:spPr>
      </p:pic>
      <p:cxnSp>
        <p:nvCxnSpPr>
          <p:cNvPr id="36" name="Elbow Connector 35"/>
          <p:cNvCxnSpPr/>
          <p:nvPr/>
        </p:nvCxnSpPr>
        <p:spPr>
          <a:xfrm rot="10800000">
            <a:off x="3729162" y="3460948"/>
            <a:ext cx="2750678" cy="1485706"/>
          </a:xfrm>
          <a:prstGeom prst="bentConnector3">
            <a:avLst>
              <a:gd name="adj1" fmla="val 99864"/>
            </a:avLst>
          </a:prstGeom>
          <a:ln w="3175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970" y="4884354"/>
            <a:ext cx="1076325" cy="471488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H="1" flipV="1">
            <a:off x="6685477" y="5113473"/>
            <a:ext cx="731520" cy="0"/>
          </a:xfrm>
          <a:prstGeom prst="straightConnector1">
            <a:avLst/>
          </a:prstGeom>
          <a:ln w="31750">
            <a:solidFill>
              <a:srgbClr val="5B9BD5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7621328" y="5113473"/>
            <a:ext cx="731520" cy="0"/>
          </a:xfrm>
          <a:prstGeom prst="straightConnector1">
            <a:avLst/>
          </a:prstGeom>
          <a:ln w="31750">
            <a:solidFill>
              <a:srgbClr val="5B9BD5"/>
            </a:solidFill>
            <a:prstDash val="solid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228600" y="0"/>
            <a:ext cx="8915400" cy="54556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u="sng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Facilities</a:t>
            </a:r>
            <a:r>
              <a:rPr lang="en-US" sz="30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Schematic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87150" y="1971735"/>
            <a:ext cx="1154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+ 2</a:t>
            </a:r>
            <a:b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Pumps (N)</a:t>
            </a:r>
          </a:p>
        </p:txBody>
      </p:sp>
    </p:spTree>
    <p:extLst>
      <p:ext uri="{BB962C8B-B14F-4D97-AF65-F5344CB8AC3E}">
        <p14:creationId xmlns:p14="http://schemas.microsoft.com/office/powerpoint/2010/main" val="53169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noFill/>
        </p:spPr>
        <p:txBody>
          <a:bodyPr/>
          <a:lstStyle/>
          <a:p>
            <a:pPr marL="342900" algn="l">
              <a:tabLst>
                <a:tab pos="1028700" algn="r"/>
              </a:tabLst>
            </a:pPr>
            <a:r>
              <a:rPr lang="en-US" sz="10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lang="en-US" sz="1000" spc="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algn="l">
                <a:tabLst>
                  <a:tab pos="1028700" algn="r"/>
                </a:tabLst>
              </a:pPr>
              <a:t>6</a:t>
            </a:fld>
            <a:endParaRPr lang="en-US" sz="1000" spc="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807" y="6334897"/>
            <a:ext cx="3208326" cy="523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January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Draft, planning phase concepts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" y="7685"/>
            <a:ext cx="8961120" cy="9451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8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Sites?</a:t>
            </a:r>
            <a:endParaRPr lang="en-US" sz="200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1276" y="1005327"/>
            <a:ext cx="8263154" cy="5958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Sites operated in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43" y="1702855"/>
            <a:ext cx="8180514" cy="41212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579" y="5794925"/>
            <a:ext cx="2747317" cy="276999"/>
          </a:xfrm>
          <a:prstGeom prst="rect">
            <a:avLst/>
          </a:prstGeom>
          <a:solidFill>
            <a:sysClr val="window" lastClr="FFFFFF">
              <a:alpha val="7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© CA Rice Commission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113963" y="5821594"/>
            <a:ext cx="2603794" cy="4014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 Through Feb 25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757488" y="4635956"/>
            <a:ext cx="438784" cy="4014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527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noFill/>
        </p:spPr>
        <p:txBody>
          <a:bodyPr/>
          <a:lstStyle/>
          <a:p>
            <a:pPr marL="342900" algn="l">
              <a:tabLst>
                <a:tab pos="1028700" algn="r"/>
              </a:tabLst>
            </a:pPr>
            <a:r>
              <a:rPr lang="en-US" sz="10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lang="en-US" sz="1000" spc="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algn="l">
                <a:tabLst>
                  <a:tab pos="1028700" algn="r"/>
                </a:tabLst>
              </a:pPr>
              <a:t>7</a:t>
            </a:fld>
            <a:endParaRPr lang="en-US" sz="1000" spc="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807" y="6334897"/>
            <a:ext cx="3208326" cy="523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January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Draft, planning phase concepts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74" y="1237131"/>
            <a:ext cx="8251806" cy="536345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82880" y="0"/>
            <a:ext cx="8961120" cy="9689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5033963" algn="l"/>
              </a:tabLst>
            </a:pPr>
            <a:r>
              <a:rPr lang="en-US" sz="2800" u="sng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Supply Benefits</a:t>
            </a:r>
            <a:r>
              <a:rPr lang="en-US" sz="28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Reservoir Storage</a:t>
            </a:r>
          </a:p>
          <a:p>
            <a:pPr fontAlgn="auto">
              <a:spcAft>
                <a:spcPts val="0"/>
              </a:spcAft>
              <a:tabLst>
                <a:tab pos="4572000" algn="l"/>
              </a:tabLst>
            </a:pPr>
            <a:r>
              <a:rPr lang="en-US" sz="2000" b="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(DWR Alternative C)</a:t>
            </a:r>
            <a:r>
              <a:rPr lang="en-US" sz="2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en-US" sz="28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Water Year Type</a:t>
            </a:r>
            <a:r>
              <a:rPr lang="en-US" sz="2800" b="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b="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b="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534656"/>
            <a:ext cx="7730138" cy="291993"/>
          </a:xfrm>
          <a:prstGeom prst="rect">
            <a:avLst/>
          </a:prstGeom>
          <a:solidFill>
            <a:srgbClr val="339966">
              <a:alpha val="20000"/>
            </a:srgbClr>
          </a:solidFill>
          <a:ln>
            <a:solidFill>
              <a:srgbClr val="3399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5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noFill/>
        </p:spPr>
        <p:txBody>
          <a:bodyPr/>
          <a:lstStyle/>
          <a:p>
            <a:pPr marL="342900" algn="l">
              <a:tabLst>
                <a:tab pos="1028700" algn="r"/>
              </a:tabLst>
            </a:pPr>
            <a:r>
              <a:rPr lang="en-US" sz="10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lang="en-US" sz="1000" spc="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algn="l">
                <a:tabLst>
                  <a:tab pos="1028700" algn="r"/>
                </a:tabLst>
              </a:pPr>
              <a:t>8</a:t>
            </a:fld>
            <a:endParaRPr lang="en-US" sz="1000" spc="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807" y="6334897"/>
            <a:ext cx="3208326" cy="523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January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Draft, planning phase concepts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880" y="0"/>
            <a:ext cx="8961120" cy="9689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u="sng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Supply Benefits</a:t>
            </a:r>
            <a:r>
              <a:rPr lang="en-US" sz="28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Refill Frequency</a:t>
            </a:r>
          </a:p>
          <a:p>
            <a:pPr fontAlgn="auto">
              <a:spcAft>
                <a:spcPts val="0"/>
              </a:spcAft>
            </a:pPr>
            <a:r>
              <a:rPr lang="en-US" sz="2000" b="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(DWR Alternatives)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" t="7135" r="859" b="2038"/>
          <a:stretch/>
        </p:blipFill>
        <p:spPr>
          <a:xfrm>
            <a:off x="-13018" y="2265405"/>
            <a:ext cx="9157018" cy="3545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3018" y="5586927"/>
            <a:ext cx="91570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98513" indent="-798513">
              <a:tabLst>
                <a:tab pos="798513" algn="l"/>
              </a:tabLst>
            </a:pPr>
            <a:r>
              <a:rPr lang="en-US" sz="12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Simulated hydrologic sequence (1921 - 2002) with water demand in year 2030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7599" y="1147540"/>
            <a:ext cx="5395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Average, every 3 to 5 years</a:t>
            </a:r>
          </a:p>
        </p:txBody>
      </p:sp>
    </p:spTree>
    <p:extLst>
      <p:ext uri="{BB962C8B-B14F-4D97-AF65-F5344CB8AC3E}">
        <p14:creationId xmlns:p14="http://schemas.microsoft.com/office/powerpoint/2010/main" val="342867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91453" y="6469956"/>
            <a:ext cx="1516855" cy="388044"/>
          </a:xfrm>
          <a:noFill/>
        </p:spPr>
        <p:txBody>
          <a:bodyPr/>
          <a:lstStyle/>
          <a:p>
            <a:pPr marL="342900" algn="l">
              <a:tabLst>
                <a:tab pos="1028700" algn="r"/>
              </a:tabLst>
            </a:pPr>
            <a:r>
              <a:rPr lang="en-US" sz="1000" spc="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lang="en-US" sz="1000" spc="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algn="l">
                <a:tabLst>
                  <a:tab pos="1028700" algn="r"/>
                </a:tabLst>
              </a:pPr>
              <a:t>9</a:t>
            </a:fld>
            <a:endParaRPr lang="en-US" sz="1000" spc="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807" y="6334897"/>
            <a:ext cx="3208326" cy="523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January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0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Draft, planning phase concepts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" y="7685"/>
            <a:ext cx="8961120" cy="9451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8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Sites?</a:t>
            </a:r>
            <a:endParaRPr lang="en-US" sz="200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1276" y="1005326"/>
            <a:ext cx="8263154" cy="10386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Sites operated in 2015</a:t>
            </a:r>
          </a:p>
          <a:p>
            <a:endParaRPr lang="en-US" sz="1800" b="0" spc="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b="0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drought conditions, water available to increase storage: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9995" y="5299401"/>
            <a:ext cx="7980125" cy="15434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b="0" i="1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meeting the existing water quality and flow obligations of the CVP &amp; </a:t>
            </a:r>
            <a:r>
              <a:rPr lang="en-US" sz="1800" b="0" i="1" spc="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SWP</a:t>
            </a:r>
            <a:endParaRPr lang="en-US" sz="1800" b="0" i="1" spc="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68325" indent="-568325">
              <a:spcBef>
                <a:spcPts val="2400"/>
              </a:spcBef>
            </a:pPr>
            <a:r>
              <a:rPr lang="en-US" sz="1800" b="0" i="1" spc="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(*)	This water is independent of CVP &amp; </a:t>
            </a:r>
            <a:r>
              <a:rPr lang="en-US" sz="1800" b="0" i="1" spc="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SWP</a:t>
            </a:r>
            <a:r>
              <a:rPr lang="en-US" sz="1800" b="0" i="1" spc="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water contracts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2828" y="2017054"/>
            <a:ext cx="6506073" cy="32388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>
              <a:tabLst>
                <a:tab pos="2289175" algn="r"/>
                <a:tab pos="2513013" algn="l"/>
                <a:tab pos="4117975" algn="r"/>
                <a:tab pos="5832475" algn="r"/>
              </a:tabLst>
            </a:pPr>
            <a:r>
              <a:rPr lang="en-US" sz="1800" b="0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Storage	Percent</a:t>
            </a:r>
          </a:p>
          <a:p>
            <a:pPr marL="342900">
              <a:tabLst>
                <a:tab pos="2289175" algn="r"/>
                <a:tab pos="2513013" algn="l"/>
                <a:tab pos="4117975" algn="r"/>
                <a:tab pos="5832475" algn="r"/>
              </a:tabLst>
            </a:pPr>
            <a:r>
              <a:rPr lang="en-US" sz="1800" b="0" u="sng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Reservoir	</a:t>
            </a:r>
            <a:r>
              <a:rPr lang="en-US" sz="1800" b="0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800" b="0" u="sng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(acre-ft.)</a:t>
            </a:r>
            <a:r>
              <a:rPr lang="en-US" sz="1800" b="0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800" b="0" u="sng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</a:p>
          <a:p>
            <a:pPr marL="342900">
              <a:lnSpc>
                <a:spcPct val="150000"/>
              </a:lnSpc>
              <a:tabLst>
                <a:tab pos="4117975" algn="dec"/>
                <a:tab pos="5486400" algn="dec"/>
              </a:tabLst>
            </a:pPr>
            <a:r>
              <a:rPr lang="en-US" sz="1800" b="0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Shasta	240,000	12.1</a:t>
            </a:r>
          </a:p>
          <a:p>
            <a:pPr marL="342900">
              <a:lnSpc>
                <a:spcPct val="150000"/>
              </a:lnSpc>
              <a:tabLst>
                <a:tab pos="4117975" algn="dec"/>
                <a:tab pos="5486400" algn="dec"/>
              </a:tabLst>
            </a:pPr>
            <a:r>
              <a:rPr lang="en-US" sz="1800" b="0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Oroville	105,000	7.1</a:t>
            </a:r>
          </a:p>
          <a:p>
            <a:pPr marL="342900">
              <a:lnSpc>
                <a:spcPct val="150000"/>
              </a:lnSpc>
              <a:tabLst>
                <a:tab pos="4117975" algn="dec"/>
                <a:tab pos="5486400" algn="dec"/>
              </a:tabLst>
            </a:pPr>
            <a:r>
              <a:rPr lang="en-US" sz="1800" b="0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Folsom	37,000	9.6</a:t>
            </a:r>
          </a:p>
          <a:p>
            <a:pPr marL="342900">
              <a:lnSpc>
                <a:spcPct val="150000"/>
              </a:lnSpc>
              <a:tabLst>
                <a:tab pos="4117975" algn="dec"/>
                <a:tab pos="5486400" algn="dec"/>
              </a:tabLst>
            </a:pPr>
            <a:r>
              <a:rPr lang="en-US" sz="1800" b="0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Trinity	79,000	8.5</a:t>
            </a:r>
          </a:p>
          <a:p>
            <a:pPr marL="342900">
              <a:lnSpc>
                <a:spcPct val="150000"/>
              </a:lnSpc>
              <a:tabLst>
                <a:tab pos="2289175" algn="r"/>
                <a:tab pos="2627313" algn="l"/>
                <a:tab pos="4117975" algn="dec"/>
                <a:tab pos="4972050" algn="l"/>
                <a:tab pos="5832475" algn="dec"/>
              </a:tabLst>
            </a:pPr>
            <a:r>
              <a:rPr lang="en-US" sz="1800" b="0" u="sng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Sites	</a:t>
            </a:r>
            <a:r>
              <a:rPr lang="en-US" sz="1800" b="0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800" b="0" u="sng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660,000</a:t>
            </a:r>
            <a:r>
              <a:rPr lang="en-US" sz="1800" b="0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0" spc="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(*)</a:t>
            </a:r>
            <a:r>
              <a:rPr lang="en-US" sz="1800" b="0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800" b="0" u="sng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1800" b="0" spc="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>
              <a:lnSpc>
                <a:spcPct val="150000"/>
              </a:lnSpc>
              <a:tabLst>
                <a:tab pos="4117975" algn="dec"/>
                <a:tab pos="5486400" algn="dec"/>
              </a:tabLst>
            </a:pPr>
            <a:r>
              <a:rPr lang="en-US" sz="1800" spc="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	1,121,000	23.4</a:t>
            </a:r>
          </a:p>
        </p:txBody>
      </p:sp>
      <p:sp>
        <p:nvSpPr>
          <p:cNvPr id="11" name="Left Brace 10"/>
          <p:cNvSpPr/>
          <p:nvPr/>
        </p:nvSpPr>
        <p:spPr>
          <a:xfrm flipH="1">
            <a:off x="6677564" y="2681728"/>
            <a:ext cx="268942" cy="1526541"/>
          </a:xfrm>
          <a:prstGeom prst="leftBrace">
            <a:avLst>
              <a:gd name="adj1" fmla="val 56904"/>
              <a:gd name="adj2" fmla="val 28147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200079" y="2827679"/>
            <a:ext cx="1490702" cy="5599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400" i="1" spc="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Indirect Benefits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200079" y="4289277"/>
            <a:ext cx="1301371" cy="5942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400" i="1" spc="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Benefit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487576" y="4464423"/>
            <a:ext cx="1529123" cy="0"/>
          </a:xfrm>
          <a:prstGeom prst="straightConnector1">
            <a:avLst/>
          </a:prstGeom>
          <a:ln w="31750">
            <a:solidFill>
              <a:srgbClr val="00B05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3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4378</TotalTime>
  <Words>1523</Words>
  <Application>Microsoft Office PowerPoint</Application>
  <PresentationFormat>On-screen Show (4:3)</PresentationFormat>
  <Paragraphs>411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Watson</dc:creator>
  <cp:lastModifiedBy>Dean Unger</cp:lastModifiedBy>
  <cp:revision>254</cp:revision>
  <cp:lastPrinted>2016-03-07T00:08:33Z</cp:lastPrinted>
  <dcterms:created xsi:type="dcterms:W3CDTF">2016-01-02T18:10:07Z</dcterms:created>
  <dcterms:modified xsi:type="dcterms:W3CDTF">2017-11-17T15:54:56Z</dcterms:modified>
</cp:coreProperties>
</file>