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4" r:id="rId3"/>
    <p:sldId id="265" r:id="rId4"/>
    <p:sldId id="270" r:id="rId5"/>
    <p:sldId id="259" r:id="rId6"/>
    <p:sldId id="260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0" autoAdjust="0"/>
  </p:normalViewPr>
  <p:slideViewPr>
    <p:cSldViewPr>
      <p:cViewPr>
        <p:scale>
          <a:sx n="75" d="100"/>
          <a:sy n="75" d="100"/>
        </p:scale>
        <p:origin x="-7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EF7C-FA3E-481D-926D-7C3CEA050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C2EB-C1A8-4C0C-8913-1D880BD6C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>
            <a:reflection blurRad="6350" stA="60000" endA="900" endPos="58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fs.usda.gov/wps/portal/fsinternet/!ut/p/c5/04_SB8K8xLLM9MSSzPy8xBz9CP0os3gDfxMDT8MwRydLA1cj72BTQxNjAwgAykeaxRtBeY4WBv4eHmF-YT4GMHkidBvgAI601R0O8it-t4NNwG2-n0d-bqp-pH6UOYY9Zk5mMFMic1LTE5Mr9QtyQ0MjDLJMQh0VFQFx4Y7u/dl3/d3/L0lJSklna2tra0EhIS9JTmpBQU15QUJFUkNKS28hLzRGR2dzbzBWdnphOTJBZyEvN18wTzQwSTFWQUI5MEUyS1M1NkI2MDAwMDAwMC9zYS5TVEVMUFJEQjUxNjIwOTc!/?pname=Forest%20Service%20-%20Big%20Bear%20Lake%20Fisherman&amp;recid=&amp;counter=null.0&amp;actid=&amp;navtype=BROWSEBYSUBJECT&amp;ttype=photogallery&amp;navid=091000000000000&amp;cid=2847&amp;pnavid=null&amp;ss=110512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hyperlink" Target="http://en.wikipedia.org/wiki/File:Catostomus_santaana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gif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gif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hyperlink" Target="http://www.laspilitas.com/comhabit/plantcom.htm" TargetMode="External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ilitas.com/nature-of-california/plants/pseudotsuga-menzies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914400"/>
            <a:ext cx="2743200" cy="33528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National Forests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3400" y="5181600"/>
            <a:ext cx="7467600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pyru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pyrus" pitchFamily="66" charset="0"/>
              </a:rPr>
              <a:t>“It is not so much for its beauty that the forest makes a claim upon men's hearts, as for that subtle something, that quality of air that emanates from old trees, that so wonderfully changes and renews a weary spirit</a:t>
            </a:r>
            <a:r>
              <a:rPr lang="en-US" sz="1400" b="1" dirty="0" smtClean="0">
                <a:latin typeface="Papyrus" pitchFamily="66" charset="0"/>
              </a:rPr>
              <a:t>.”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pyrus" pitchFamily="66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pyrus" pitchFamily="66" charset="0"/>
              </a:rPr>
            </a:b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pyrus" pitchFamily="66" charset="0"/>
              </a:rPr>
              <a:t>-  Robert Louis Stevenson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 </a:t>
            </a:r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5867400"/>
            <a:ext cx="723900" cy="712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4267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Are Much More Than Meets the Eye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Papyrus" pitchFamily="66" charset="0"/>
            </a:endParaRPr>
          </a:p>
        </p:txBody>
      </p:sp>
      <p:pic>
        <p:nvPicPr>
          <p:cNvPr id="20482" name="Picture 2" descr="http://tribwekchron.com/wp-content/uploads/2010/06/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4953000" cy="39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 contrast="-5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Beyond the Trees, Forests Offer Many Different Recreational Benefits </a:t>
            </a:r>
            <a:endParaRPr lang="en-US" dirty="0"/>
          </a:p>
        </p:txBody>
      </p:sp>
      <p:pic>
        <p:nvPicPr>
          <p:cNvPr id="4" name="Picture 3" descr="Father and Son pause in a shady area along the trail"/>
          <p:cNvPicPr/>
          <p:nvPr/>
        </p:nvPicPr>
        <p:blipFill>
          <a:blip r:embed="rId3" cstate="print"/>
          <a:srcRect b="10027"/>
          <a:stretch>
            <a:fillRect/>
          </a:stretch>
        </p:blipFill>
        <p:spPr bwMode="auto">
          <a:xfrm>
            <a:off x="4648200" y="1447800"/>
            <a:ext cx="3276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familyfriendlyblount.com/wp-content/uploads/2011/05/Lillie-Nestor-Family-Cam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hotoGalleryThumb_6" descr="A man enjoys fishing from the scenic north shore of scenic Big Bear Lak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Camping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Hiking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Fishing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1506" name="Picture 2" descr="http://us.123rf.com/400wm/400/400/card76/card761107/card76110700006/10066506-biking-along-green-mount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752600"/>
            <a:ext cx="342471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62200" y="411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Biking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1508" name="Picture 4" descr="http://thecovesnc.com/blog/wp-content/uploads/2010/05/nc-mountain-snow-ski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1447799"/>
            <a:ext cx="2895600" cy="219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7150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Winter Sports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1510" name="Picture 6" descr="http://cj-offroad.com/images/13429/6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267200"/>
            <a:ext cx="2857500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05200" y="6324601"/>
            <a:ext cx="23622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Off Road Vehicles</a:t>
            </a:r>
            <a:endParaRPr lang="en-US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1534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Forests Provide a Variety of Habitat Needs for Many Animal and Plant Species</a:t>
            </a:r>
            <a:endParaRPr kumimoji="0" 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352800" y="1600200"/>
            <a:ext cx="5257800" cy="953453"/>
          </a:xfrm>
          <a:prstGeom prst="flowChartAlternateProcess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latin typeface="Papyrus" pitchFamily="66" charset="0"/>
              </a:rPr>
              <a:t>The San Bernardino and Cleveland National Forests are home to over 440 wildlife species &amp; thousands of plant species (over 30 of which are threatened or endangered.</a:t>
            </a:r>
            <a:r>
              <a:rPr lang="en-US" b="1" dirty="0" smtClean="0">
                <a:latin typeface="Papyrus" pitchFamily="66" charset="0"/>
              </a:rPr>
              <a:t>)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230" t="24307" r="28351" b="15640"/>
          <a:stretch>
            <a:fillRect/>
          </a:stretch>
        </p:blipFill>
        <p:spPr bwMode="auto">
          <a:xfrm>
            <a:off x="2743200" y="3124200"/>
            <a:ext cx="4156364" cy="304800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Monarch Butterfly, Danaus plexippus on a native red thistle - grid24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1644234" cy="148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Western Toad  (Bufo boreas) or specifcally Anaxyrus boreas halophilus , California Toad - grid24_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1447800" cy="129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picture of a western  scrub jay"/>
          <p:cNvPicPr>
            <a:picLocks noChangeAspect="1" noChangeArrowheads="1"/>
          </p:cNvPicPr>
          <p:nvPr/>
        </p:nvPicPr>
        <p:blipFill>
          <a:blip r:embed="rId6" cstate="print"/>
          <a:srcRect l="4348"/>
          <a:stretch>
            <a:fillRect/>
          </a:stretch>
        </p:blipFill>
        <p:spPr bwMode="auto">
          <a:xfrm>
            <a:off x="7239000" y="3200400"/>
            <a:ext cx="1676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10"/>
          <p:cNvSpPr/>
          <p:nvPr/>
        </p:nvSpPr>
        <p:spPr>
          <a:xfrm>
            <a:off x="3671598" y="3965608"/>
            <a:ext cx="2729202" cy="1715685"/>
          </a:xfrm>
          <a:custGeom>
            <a:avLst/>
            <a:gdLst>
              <a:gd name="connsiteX0" fmla="*/ 5253 w 2729202"/>
              <a:gd name="connsiteY0" fmla="*/ 0 h 1715685"/>
              <a:gd name="connsiteX1" fmla="*/ 284385 w 2729202"/>
              <a:gd name="connsiteY1" fmla="*/ 48127 h 1715685"/>
              <a:gd name="connsiteX2" fmla="*/ 371013 w 2729202"/>
              <a:gd name="connsiteY2" fmla="*/ 67377 h 1715685"/>
              <a:gd name="connsiteX3" fmla="*/ 428764 w 2729202"/>
              <a:gd name="connsiteY3" fmla="*/ 77003 h 1715685"/>
              <a:gd name="connsiteX4" fmla="*/ 457640 w 2729202"/>
              <a:gd name="connsiteY4" fmla="*/ 86628 h 1715685"/>
              <a:gd name="connsiteX5" fmla="*/ 515391 w 2729202"/>
              <a:gd name="connsiteY5" fmla="*/ 96253 h 1715685"/>
              <a:gd name="connsiteX6" fmla="*/ 621269 w 2729202"/>
              <a:gd name="connsiteY6" fmla="*/ 115504 h 1715685"/>
              <a:gd name="connsiteX7" fmla="*/ 650145 w 2729202"/>
              <a:gd name="connsiteY7" fmla="*/ 125129 h 1715685"/>
              <a:gd name="connsiteX8" fmla="*/ 707897 w 2729202"/>
              <a:gd name="connsiteY8" fmla="*/ 154005 h 1715685"/>
              <a:gd name="connsiteX9" fmla="*/ 813775 w 2729202"/>
              <a:gd name="connsiteY9" fmla="*/ 173255 h 1715685"/>
              <a:gd name="connsiteX10" fmla="*/ 852276 w 2729202"/>
              <a:gd name="connsiteY10" fmla="*/ 182880 h 1715685"/>
              <a:gd name="connsiteX11" fmla="*/ 1266162 w 2729202"/>
              <a:gd name="connsiteY11" fmla="*/ 192506 h 1715685"/>
              <a:gd name="connsiteX12" fmla="*/ 1420166 w 2729202"/>
              <a:gd name="connsiteY12" fmla="*/ 202131 h 1715685"/>
              <a:gd name="connsiteX13" fmla="*/ 1477918 w 2729202"/>
              <a:gd name="connsiteY13" fmla="*/ 221381 h 1715685"/>
              <a:gd name="connsiteX14" fmla="*/ 1545295 w 2729202"/>
              <a:gd name="connsiteY14" fmla="*/ 231007 h 1715685"/>
              <a:gd name="connsiteX15" fmla="*/ 1603046 w 2729202"/>
              <a:gd name="connsiteY15" fmla="*/ 240632 h 1715685"/>
              <a:gd name="connsiteX16" fmla="*/ 1795551 w 2729202"/>
              <a:gd name="connsiteY16" fmla="*/ 250257 h 1715685"/>
              <a:gd name="connsiteX17" fmla="*/ 1824427 w 2729202"/>
              <a:gd name="connsiteY17" fmla="*/ 259883 h 1715685"/>
              <a:gd name="connsiteX18" fmla="*/ 1882179 w 2729202"/>
              <a:gd name="connsiteY18" fmla="*/ 308009 h 1715685"/>
              <a:gd name="connsiteX19" fmla="*/ 1930305 w 2729202"/>
              <a:gd name="connsiteY19" fmla="*/ 375386 h 1715685"/>
              <a:gd name="connsiteX20" fmla="*/ 1939930 w 2729202"/>
              <a:gd name="connsiteY20" fmla="*/ 577516 h 1715685"/>
              <a:gd name="connsiteX21" fmla="*/ 1959181 w 2729202"/>
              <a:gd name="connsiteY21" fmla="*/ 702645 h 1715685"/>
              <a:gd name="connsiteX22" fmla="*/ 1978431 w 2729202"/>
              <a:gd name="connsiteY22" fmla="*/ 731520 h 1715685"/>
              <a:gd name="connsiteX23" fmla="*/ 1997682 w 2729202"/>
              <a:gd name="connsiteY23" fmla="*/ 770021 h 1715685"/>
              <a:gd name="connsiteX24" fmla="*/ 2007307 w 2729202"/>
              <a:gd name="connsiteY24" fmla="*/ 875899 h 1715685"/>
              <a:gd name="connsiteX25" fmla="*/ 2016933 w 2729202"/>
              <a:gd name="connsiteY25" fmla="*/ 904775 h 1715685"/>
              <a:gd name="connsiteX26" fmla="*/ 2074684 w 2729202"/>
              <a:gd name="connsiteY26" fmla="*/ 962527 h 1715685"/>
              <a:gd name="connsiteX27" fmla="*/ 2093935 w 2729202"/>
              <a:gd name="connsiteY27" fmla="*/ 1020278 h 1715685"/>
              <a:gd name="connsiteX28" fmla="*/ 2103560 w 2729202"/>
              <a:gd name="connsiteY28" fmla="*/ 1049154 h 1715685"/>
              <a:gd name="connsiteX29" fmla="*/ 2122810 w 2729202"/>
              <a:gd name="connsiteY29" fmla="*/ 1126156 h 1715685"/>
              <a:gd name="connsiteX30" fmla="*/ 2180562 w 2729202"/>
              <a:gd name="connsiteY30" fmla="*/ 1155032 h 1715685"/>
              <a:gd name="connsiteX31" fmla="*/ 2209438 w 2729202"/>
              <a:gd name="connsiteY31" fmla="*/ 1174283 h 1715685"/>
              <a:gd name="connsiteX32" fmla="*/ 2219063 w 2729202"/>
              <a:gd name="connsiteY32" fmla="*/ 1203158 h 1715685"/>
              <a:gd name="connsiteX33" fmla="*/ 2247939 w 2729202"/>
              <a:gd name="connsiteY33" fmla="*/ 1232034 h 1715685"/>
              <a:gd name="connsiteX34" fmla="*/ 2257564 w 2729202"/>
              <a:gd name="connsiteY34" fmla="*/ 1386038 h 1715685"/>
              <a:gd name="connsiteX35" fmla="*/ 2267189 w 2729202"/>
              <a:gd name="connsiteY35" fmla="*/ 1414914 h 1715685"/>
              <a:gd name="connsiteX36" fmla="*/ 2296065 w 2729202"/>
              <a:gd name="connsiteY36" fmla="*/ 1530417 h 1715685"/>
              <a:gd name="connsiteX37" fmla="*/ 2324941 w 2729202"/>
              <a:gd name="connsiteY37" fmla="*/ 1549668 h 1715685"/>
              <a:gd name="connsiteX38" fmla="*/ 2392318 w 2729202"/>
              <a:gd name="connsiteY38" fmla="*/ 1626670 h 1715685"/>
              <a:gd name="connsiteX39" fmla="*/ 2411568 w 2729202"/>
              <a:gd name="connsiteY39" fmla="*/ 1655546 h 1715685"/>
              <a:gd name="connsiteX40" fmla="*/ 2440444 w 2729202"/>
              <a:gd name="connsiteY40" fmla="*/ 1674796 h 1715685"/>
              <a:gd name="connsiteX41" fmla="*/ 2594448 w 2729202"/>
              <a:gd name="connsiteY41" fmla="*/ 1703672 h 1715685"/>
              <a:gd name="connsiteX42" fmla="*/ 2729202 w 2729202"/>
              <a:gd name="connsiteY42" fmla="*/ 1713297 h 17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29202" h="1715685">
                <a:moveTo>
                  <a:pt x="5253" y="0"/>
                </a:moveTo>
                <a:cubicBezTo>
                  <a:pt x="36924" y="126686"/>
                  <a:pt x="0" y="31398"/>
                  <a:pt x="284385" y="48127"/>
                </a:cubicBezTo>
                <a:cubicBezTo>
                  <a:pt x="369403" y="53128"/>
                  <a:pt x="314650" y="54852"/>
                  <a:pt x="371013" y="67377"/>
                </a:cubicBezTo>
                <a:cubicBezTo>
                  <a:pt x="390064" y="71611"/>
                  <a:pt x="409713" y="72769"/>
                  <a:pt x="428764" y="77003"/>
                </a:cubicBezTo>
                <a:cubicBezTo>
                  <a:pt x="438668" y="79204"/>
                  <a:pt x="447736" y="84427"/>
                  <a:pt x="457640" y="86628"/>
                </a:cubicBezTo>
                <a:cubicBezTo>
                  <a:pt x="476691" y="90861"/>
                  <a:pt x="496254" y="92426"/>
                  <a:pt x="515391" y="96253"/>
                </a:cubicBezTo>
                <a:cubicBezTo>
                  <a:pt x="628860" y="118946"/>
                  <a:pt x="449978" y="91032"/>
                  <a:pt x="621269" y="115504"/>
                </a:cubicBezTo>
                <a:cubicBezTo>
                  <a:pt x="630894" y="118712"/>
                  <a:pt x="641070" y="120592"/>
                  <a:pt x="650145" y="125129"/>
                </a:cubicBezTo>
                <a:cubicBezTo>
                  <a:pt x="697194" y="148653"/>
                  <a:pt x="659512" y="141908"/>
                  <a:pt x="707897" y="154005"/>
                </a:cubicBezTo>
                <a:cubicBezTo>
                  <a:pt x="749181" y="164326"/>
                  <a:pt x="770878" y="164676"/>
                  <a:pt x="813775" y="173255"/>
                </a:cubicBezTo>
                <a:cubicBezTo>
                  <a:pt x="826747" y="175849"/>
                  <a:pt x="839059" y="182318"/>
                  <a:pt x="852276" y="182880"/>
                </a:cubicBezTo>
                <a:cubicBezTo>
                  <a:pt x="990151" y="188747"/>
                  <a:pt x="1128200" y="189297"/>
                  <a:pt x="1266162" y="192506"/>
                </a:cubicBezTo>
                <a:cubicBezTo>
                  <a:pt x="1317497" y="195714"/>
                  <a:pt x="1369203" y="195182"/>
                  <a:pt x="1420166" y="202131"/>
                </a:cubicBezTo>
                <a:cubicBezTo>
                  <a:pt x="1440272" y="204873"/>
                  <a:pt x="1457830" y="218511"/>
                  <a:pt x="1477918" y="221381"/>
                </a:cubicBezTo>
                <a:lnTo>
                  <a:pt x="1545295" y="231007"/>
                </a:lnTo>
                <a:cubicBezTo>
                  <a:pt x="1564584" y="233975"/>
                  <a:pt x="1583588" y="239135"/>
                  <a:pt x="1603046" y="240632"/>
                </a:cubicBezTo>
                <a:cubicBezTo>
                  <a:pt x="1667105" y="245560"/>
                  <a:pt x="1731383" y="247049"/>
                  <a:pt x="1795551" y="250257"/>
                </a:cubicBezTo>
                <a:cubicBezTo>
                  <a:pt x="1805176" y="253466"/>
                  <a:pt x="1815352" y="255346"/>
                  <a:pt x="1824427" y="259883"/>
                </a:cubicBezTo>
                <a:cubicBezTo>
                  <a:pt x="1846707" y="271023"/>
                  <a:pt x="1866212" y="289381"/>
                  <a:pt x="1882179" y="308009"/>
                </a:cubicBezTo>
                <a:cubicBezTo>
                  <a:pt x="1900091" y="328906"/>
                  <a:pt x="1915068" y="352529"/>
                  <a:pt x="1930305" y="375386"/>
                </a:cubicBezTo>
                <a:cubicBezTo>
                  <a:pt x="1933513" y="442763"/>
                  <a:pt x="1935443" y="510212"/>
                  <a:pt x="1939930" y="577516"/>
                </a:cubicBezTo>
                <a:cubicBezTo>
                  <a:pt x="1940947" y="592767"/>
                  <a:pt x="1947095" y="674443"/>
                  <a:pt x="1959181" y="702645"/>
                </a:cubicBezTo>
                <a:cubicBezTo>
                  <a:pt x="1963738" y="713278"/>
                  <a:pt x="1972692" y="721476"/>
                  <a:pt x="1978431" y="731520"/>
                </a:cubicBezTo>
                <a:cubicBezTo>
                  <a:pt x="1985550" y="743978"/>
                  <a:pt x="1991265" y="757187"/>
                  <a:pt x="1997682" y="770021"/>
                </a:cubicBezTo>
                <a:cubicBezTo>
                  <a:pt x="2000890" y="805314"/>
                  <a:pt x="2002295" y="840817"/>
                  <a:pt x="2007307" y="875899"/>
                </a:cubicBezTo>
                <a:cubicBezTo>
                  <a:pt x="2008742" y="885943"/>
                  <a:pt x="2010704" y="896766"/>
                  <a:pt x="2016933" y="904775"/>
                </a:cubicBezTo>
                <a:cubicBezTo>
                  <a:pt x="2033647" y="926265"/>
                  <a:pt x="2074684" y="962527"/>
                  <a:pt x="2074684" y="962527"/>
                </a:cubicBezTo>
                <a:lnTo>
                  <a:pt x="2093935" y="1020278"/>
                </a:lnTo>
                <a:cubicBezTo>
                  <a:pt x="2097143" y="1029903"/>
                  <a:pt x="2101099" y="1039311"/>
                  <a:pt x="2103560" y="1049154"/>
                </a:cubicBezTo>
                <a:cubicBezTo>
                  <a:pt x="2109977" y="1074821"/>
                  <a:pt x="2100796" y="1111480"/>
                  <a:pt x="2122810" y="1126156"/>
                </a:cubicBezTo>
                <a:cubicBezTo>
                  <a:pt x="2160128" y="1151035"/>
                  <a:pt x="2140711" y="1141749"/>
                  <a:pt x="2180562" y="1155032"/>
                </a:cubicBezTo>
                <a:cubicBezTo>
                  <a:pt x="2190187" y="1161449"/>
                  <a:pt x="2202211" y="1165250"/>
                  <a:pt x="2209438" y="1174283"/>
                </a:cubicBezTo>
                <a:cubicBezTo>
                  <a:pt x="2215776" y="1182205"/>
                  <a:pt x="2213435" y="1194716"/>
                  <a:pt x="2219063" y="1203158"/>
                </a:cubicBezTo>
                <a:cubicBezTo>
                  <a:pt x="2226614" y="1214484"/>
                  <a:pt x="2238314" y="1222409"/>
                  <a:pt x="2247939" y="1232034"/>
                </a:cubicBezTo>
                <a:cubicBezTo>
                  <a:pt x="2251147" y="1283369"/>
                  <a:pt x="2252180" y="1334886"/>
                  <a:pt x="2257564" y="1386038"/>
                </a:cubicBezTo>
                <a:cubicBezTo>
                  <a:pt x="2258626" y="1396128"/>
                  <a:pt x="2264988" y="1405010"/>
                  <a:pt x="2267189" y="1414914"/>
                </a:cubicBezTo>
                <a:cubicBezTo>
                  <a:pt x="2270339" y="1429089"/>
                  <a:pt x="2280846" y="1520270"/>
                  <a:pt x="2296065" y="1530417"/>
                </a:cubicBezTo>
                <a:lnTo>
                  <a:pt x="2324941" y="1549668"/>
                </a:lnTo>
                <a:cubicBezTo>
                  <a:pt x="2369859" y="1617044"/>
                  <a:pt x="2344192" y="1594585"/>
                  <a:pt x="2392318" y="1626670"/>
                </a:cubicBezTo>
                <a:cubicBezTo>
                  <a:pt x="2398735" y="1636295"/>
                  <a:pt x="2403388" y="1647366"/>
                  <a:pt x="2411568" y="1655546"/>
                </a:cubicBezTo>
                <a:cubicBezTo>
                  <a:pt x="2419748" y="1663726"/>
                  <a:pt x="2429873" y="1670098"/>
                  <a:pt x="2440444" y="1674796"/>
                </a:cubicBezTo>
                <a:cubicBezTo>
                  <a:pt x="2501783" y="1702058"/>
                  <a:pt x="2520911" y="1695501"/>
                  <a:pt x="2594448" y="1703672"/>
                </a:cubicBezTo>
                <a:cubicBezTo>
                  <a:pt x="2702565" y="1715685"/>
                  <a:pt x="2636643" y="1713297"/>
                  <a:pt x="2729202" y="1713297"/>
                </a:cubicBezTo>
              </a:path>
            </a:pathLst>
          </a:cu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8" descr="rabbits eat small pla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905000"/>
            <a:ext cx="1600200" cy="1584765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This is an old photo of Arctostaphylos 'Greensphere', a hybrid manzanita, very slow growing, and may do well for bonsai.  - grid24_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0950" y="5257800"/>
            <a:ext cx="1543050" cy="144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http://upload.wikimedia.org/wikipedia/commons/thumb/8/8e/Catostomus_santaanae.jpg/220px-Catostomus_santaana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2667000"/>
            <a:ext cx="2095500" cy="78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6" descr="http://ts2.mm.bing.net/th?id=I.5015676397946585&amp;pid=1.7&amp;w=233&amp;h=153&amp;c=7&amp;rs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048000"/>
            <a:ext cx="1624602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114800"/>
            <a:ext cx="2362200" cy="2531566"/>
          </a:xfrm>
          <a:prstGeom prst="flowChartAlternateProcess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Habitat Benefits: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Important Linkages to Protected Areas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Botanical Transfer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Promotes Genetic Diversity</a:t>
            </a:r>
            <a:endParaRPr lang="en-US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400800" y="1219200"/>
            <a:ext cx="2209800" cy="480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962400" y="3429000"/>
            <a:ext cx="2286000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962400" y="1219200"/>
            <a:ext cx="2286000" cy="2133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209800" y="1219200"/>
            <a:ext cx="1600200" cy="480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04800" y="1219200"/>
            <a:ext cx="1600200" cy="441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The Forest as a Vital Ecosystem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Climate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Plant Communities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Animal </a:t>
            </a:r>
          </a:p>
          <a:p>
            <a:r>
              <a:rPr lang="en-US" b="1" dirty="0" smtClean="0">
                <a:latin typeface="Papyrus" pitchFamily="66" charset="0"/>
              </a:rPr>
              <a:t>Communities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29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Insect and Fungal Communities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Aquatic Communities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Soil Properties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Precipitation</a:t>
            </a:r>
          </a:p>
          <a:p>
            <a:r>
              <a:rPr lang="en-US" b="1" dirty="0" smtClean="0">
                <a:latin typeface="Papyrus" pitchFamily="66" charset="0"/>
              </a:rPr>
              <a:t>Elevation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Birds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Mammals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Reptiles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5604" name="Picture 4" descr="A Steller's Jay watching.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78920"/>
            <a:ext cx="1143000" cy="121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Do you not wish this was your native garden? A real improvement in the community?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981200"/>
            <a:ext cx="1276662" cy="383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www.wrh.noaa.gov/images/mtr/ca_south.gif"/>
          <p:cNvPicPr>
            <a:picLocks noChangeAspect="1" noChangeArrowheads="1"/>
          </p:cNvPicPr>
          <p:nvPr/>
        </p:nvPicPr>
        <p:blipFill>
          <a:blip r:embed="rId6" cstate="print"/>
          <a:srcRect l="20086" t="25883" b="11998"/>
          <a:stretch>
            <a:fillRect/>
          </a:stretch>
        </p:blipFill>
        <p:spPr bwMode="auto">
          <a:xfrm>
            <a:off x="381000" y="1600200"/>
            <a:ext cx="1515817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static.gotpetsonline.com/pictures-gallery/reptile-pictures-breeders-babies/king-snake-pictures-breeders-babies/pictures/king-snake-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200400"/>
            <a:ext cx="1650358" cy="108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Bombus californicus is native to California to British Columbia and east to Colorado.  - grid24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973551" y="1970048"/>
            <a:ext cx="119689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://ts4.mm.bing.net/th?id=I.4820478721065031&amp;pid=1.7&amp;w=195&amp;h=143&amp;c=7&amp;rs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572000"/>
            <a:ext cx="145472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6" name="Picture 16" descr="Frankia is a nitrogen fixing bacteria that grows on ceanothus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133600"/>
            <a:ext cx="990600" cy="121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8" name="Picture 18" descr="http://calfish.ucdavis.edu/files/79717displa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4038600"/>
            <a:ext cx="1981200" cy="91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0" name="Picture 20" descr="http://ts2.mm.bing.net/th?id=I.4626247428539729&amp;pid=1.7&amp;w=201&amp;h=154&amp;c=7&amp;rs=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4876800"/>
            <a:ext cx="1304925" cy="99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Left Brace 34"/>
          <p:cNvSpPr/>
          <p:nvPr/>
        </p:nvSpPr>
        <p:spPr>
          <a:xfrm rot="16200000">
            <a:off x="5143500" y="2933700"/>
            <a:ext cx="609600" cy="647700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6324600"/>
            <a:ext cx="1447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Food Chain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5624" name="Picture 24" descr="http://www.vcbio.science.ru.nl/images/landscape/landscape-soil-layers-organisms_eng.gif"/>
          <p:cNvPicPr>
            <a:picLocks noChangeAspect="1" noChangeArrowheads="1"/>
          </p:cNvPicPr>
          <p:nvPr/>
        </p:nvPicPr>
        <p:blipFill>
          <a:blip r:embed="rId13" cstate="print"/>
          <a:srcRect l="9929" t="20645" r="65957"/>
          <a:stretch>
            <a:fillRect/>
          </a:stretch>
        </p:blipFill>
        <p:spPr bwMode="auto">
          <a:xfrm>
            <a:off x="685800" y="3276600"/>
            <a:ext cx="838200" cy="151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Left-Right Arrow 42"/>
          <p:cNvSpPr/>
          <p:nvPr/>
        </p:nvSpPr>
        <p:spPr>
          <a:xfrm>
            <a:off x="1600200" y="3352800"/>
            <a:ext cx="838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4267200" cy="2894409"/>
          </a:xfrm>
          <a:prstGeom prst="roundRect">
            <a:avLst>
              <a:gd name="adj" fmla="val 16667"/>
            </a:avLst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pyrus" pitchFamily="66" charset="0"/>
              </a:rPr>
              <a:t>Quantity: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90% of Precipitation in the Santa Ana Watershed falls in forest areas contributing to groundwater replenishment.</a:t>
            </a:r>
            <a:endParaRPr lang="en-US" sz="1600" b="1" dirty="0" smtClean="0">
              <a:latin typeface="Papyru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Approximately 54% of the water used in the watershed comes from groundwater sources.</a:t>
            </a:r>
          </a:p>
          <a:p>
            <a:endParaRPr lang="en-US" b="1" dirty="0">
              <a:latin typeface="Papyrus" pitchFamily="66" charset="0"/>
            </a:endParaRPr>
          </a:p>
        </p:txBody>
      </p:sp>
      <p:pic>
        <p:nvPicPr>
          <p:cNvPr id="5" name="Picture 4" descr="http://t1.gstatic.com/images?q=tbn:ANd9GcSfxWR5FDMMpWQgDYa_SBXiC8TToP1EQawJqZdLBpf7y6Qd8B02loQTr37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420831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Forests are Vital to Local Water Resources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334000"/>
            <a:ext cx="3962400" cy="1015663"/>
          </a:xfrm>
          <a:prstGeom prst="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softEdge rad="63500"/>
          </a:effectLst>
        </p:spPr>
        <p:txBody>
          <a:bodyPr wrap="square" lIns="91440" tIns="91440" rIns="91440" bIns="9144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Papyrus" pitchFamily="66" charset="0"/>
              </a:rPr>
              <a:t>Leaf litter can also store large quantities of water promoting percolation and purification.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484" name="Picture 4" descr="http://www.countrysideinfo.co.uk/forest2/FOLDER01/leaf_litter.jpg"/>
          <p:cNvPicPr>
            <a:picLocks noChangeAspect="1" noChangeArrowheads="1"/>
          </p:cNvPicPr>
          <p:nvPr/>
        </p:nvPicPr>
        <p:blipFill>
          <a:blip r:embed="rId5" cstate="print"/>
          <a:srcRect r="2174" b="24638"/>
          <a:stretch>
            <a:fillRect/>
          </a:stretch>
        </p:blipFill>
        <p:spPr bwMode="auto">
          <a:xfrm>
            <a:off x="457200" y="3352800"/>
            <a:ext cx="387740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3733800"/>
            <a:ext cx="2819400" cy="2970371"/>
          </a:xfrm>
          <a:prstGeom prst="round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bIns="91440" rtlCol="0">
            <a:spAutoFit/>
          </a:bodyPr>
          <a:lstStyle/>
          <a:p>
            <a:r>
              <a:rPr lang="en-US" sz="2000" b="1" dirty="0" smtClean="0">
                <a:latin typeface="Papyrus" pitchFamily="66" charset="0"/>
              </a:rPr>
              <a:t> Quality:</a:t>
            </a:r>
            <a:endParaRPr lang="en-US" sz="2000" b="1" dirty="0">
              <a:latin typeface="Papyrus" pitchFamily="66" charset="0"/>
            </a:endParaRPr>
          </a:p>
          <a:p>
            <a:r>
              <a:rPr lang="en-US" b="1" dirty="0" smtClean="0">
                <a:latin typeface="Papyrus" pitchFamily="66" charset="0"/>
              </a:rPr>
              <a:t>Trees hold snow and allow it to melt slowly so that tributary streams are fed more slowly over time to allow for slow groundwater recharge</a:t>
            </a:r>
          </a:p>
          <a:p>
            <a:r>
              <a:rPr lang="en-US" b="1" dirty="0" smtClean="0">
                <a:latin typeface="Papyrus" pitchFamily="66" charset="0"/>
              </a:rPr>
              <a:t>which  improves  purification.</a:t>
            </a:r>
          </a:p>
        </p:txBody>
      </p:sp>
      <p:pic>
        <p:nvPicPr>
          <p:cNvPr id="7174" name="Picture 6" descr="http://ts3.mm.bing.net/th?id=I.4871305379054402&amp;pid=1.7&amp;w=91&amp;h=142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810000"/>
            <a:ext cx="180679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Chaparral Also Has an Important Function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Papyru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4191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Chaparral serves to diffuse rainfall to promote percolation and prevent excessive runoff and provides valuable habitat  to wildlife.</a:t>
            </a:r>
          </a:p>
        </p:txBody>
      </p:sp>
      <p:pic>
        <p:nvPicPr>
          <p:cNvPr id="19460" name="Picture 4" descr="http://www.magney.org/photos/Ventura_Co/Ojai_Area/WillsCanyon/VR417-viewN18-8Mar03-P3080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7719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Native plants have root systems that have a unique ability to interconnect underground for added stability and have a symbiotic relationship with microorganisms that produce  tiny threads that both penetrate and bind soil particles together.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6146" name="Picture 2" descr="http://ts1.mm.bing.net/th?id=I.5026160410298076&amp;pid=1.7&amp;w=187&amp;h=146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181600"/>
            <a:ext cx="1781175" cy="13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ts3.mm.bing.net/th?id=I.4798475614225434&amp;pid=1.7&amp;w=238&amp;h=145&amp;c=7&amp;r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337697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ts2.mm.bing.net/th?id=I.4802882234745813&amp;pid=1.7&amp;w=241&amp;h=112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7762" y="3124200"/>
            <a:ext cx="367283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Forest Meadows Capture Water</a:t>
            </a:r>
            <a:endParaRPr lang="en-US" sz="3200" cap="none" dirty="0">
              <a:solidFill>
                <a:schemeClr val="accent6">
                  <a:lumMod val="50000"/>
                </a:schemeClr>
              </a:solidFill>
              <a:effectLst/>
              <a:latin typeface="Papyrus" pitchFamily="66" charset="0"/>
            </a:endParaRPr>
          </a:p>
        </p:txBody>
      </p:sp>
      <p:pic>
        <p:nvPicPr>
          <p:cNvPr id="5" name="Picture 2" descr="http://t3.gstatic.com/images?q=tbn:ANd9GcTia_PCDmxZhGlKqHs_JrfekxF5MqqypAasEXDQEZojCzkGyTAL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402235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Wildflowers in mountain scree at 7500 ft, in Mineral King - grid24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799"/>
            <a:ext cx="3581400" cy="478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38200" y="1524000"/>
            <a:ext cx="38100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Meadows act as natural water storage reservoirs which enhance water retention &amp; promote groundwater recharge.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143000" y="5029200"/>
            <a:ext cx="72390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95400" y="5029200"/>
            <a:ext cx="68580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828800" y="5181600"/>
            <a:ext cx="5638800" cy="838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95400" y="4648200"/>
            <a:ext cx="70866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Papyrus" pitchFamily="66" charset="0"/>
              </a:rPr>
              <a:t>The Forest Ecosystem is Vulnerable but Manageable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790182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apyrus" pitchFamily="66" charset="0"/>
              </a:rPr>
              <a:t>Threat of fire can be managed by periodic thinning and controlled burns to prevent an over accumulation of fuel which, if a fire occurs, increases the fire’s intensity making it much more difficult to fight resulting in a greater potential for severe damage.</a:t>
            </a:r>
            <a:endParaRPr lang="en-US" sz="1600" b="1" dirty="0">
              <a:latin typeface="Papyrus" pitchFamily="66" charset="0"/>
            </a:endParaRPr>
          </a:p>
        </p:txBody>
      </p:sp>
      <p:pic>
        <p:nvPicPr>
          <p:cNvPr id="26626" name="Picture 2" descr="http://earthsciencea.wikispaces.com/file/view/san-bernardino-.jpg/94211468/469x316/san-bernardin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94106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landlearnnsw.org.au/__data/assets/image/0016/304513/forest-thin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600200"/>
            <a:ext cx="4192859" cy="275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ts2.mm.bing.net/th?id=I.4806417011049857&amp;pid=1.7&amp;w=250&amp;h=133&amp;c=7&amp;rs=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52600" y="1600200"/>
            <a:ext cx="5730240" cy="318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09800" y="525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Meadows that have ceased to function can be restored to improve water retention.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6632" name="Picture 8" descr="http://www.firesafeforesthill.org/fs/underburns/sso_mastication/before_after/after_sso_007_30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28800" y="1371600"/>
            <a:ext cx="551397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47800" y="5105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Limit human encroachment into sensitive habitat areas by providing designated access , trash receptacles and  promote education about  the benefits of conservation.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6634" name="Picture 10" descr="http://ts1.mm.bing.net/th?id=I.5030262093186128&amp;pid=1.7&amp;w=250&amp;h=99&amp;c=7&amp;rs=1"/>
          <p:cNvPicPr>
            <a:picLocks noChangeAspect="1" noChangeArrowheads="1"/>
          </p:cNvPicPr>
          <p:nvPr/>
        </p:nvPicPr>
        <p:blipFill>
          <a:blip r:embed="rId7" cstate="print"/>
          <a:srcRect l="31848"/>
          <a:stretch>
            <a:fillRect/>
          </a:stretch>
        </p:blipFill>
        <p:spPr bwMode="auto">
          <a:xfrm>
            <a:off x="914400" y="1371600"/>
            <a:ext cx="2789589" cy="171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5181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apyrus" pitchFamily="66" charset="0"/>
              </a:rPr>
              <a:t> </a:t>
            </a:r>
            <a:r>
              <a:rPr lang="en-US" b="1" dirty="0" smtClean="0">
                <a:latin typeface="Papyrus" pitchFamily="66" charset="0"/>
              </a:rPr>
              <a:t>Replant native chaparral plant communities where grasses have taken over to restore habitat, reduce erosion and prevent runoff.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52" name="Picture 4" descr="http://ts2.mm.bing.net/th?id=I.4945973350106813&amp;pid=1.7&amp;w=248&amp;h=155&amp;c=7&amp;rs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048000"/>
            <a:ext cx="286512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s3.mm.bing.net/th?id=I.4874049855554990&amp;pid=1.7&amp;w=219&amp;h=155&amp;c=7&amp;rs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1295400"/>
            <a:ext cx="2590800" cy="183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ts4.mm.bing.net/th?id=I.4547486323179963&amp;pid=1.7&amp;w=171&amp;h=137&amp;c=7&amp;rs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2971800"/>
            <a:ext cx="2590800" cy="195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ts1.mm.bing.net/th?id=I.4875570261000388&amp;pid=1.7&amp;w=249&amp;h=155&amp;c=7&amp;rs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2970501" y="2057321"/>
            <a:ext cx="3505200" cy="213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5" grpId="0"/>
      <p:bldP spid="5" grpId="1"/>
      <p:bldP spid="9" grpId="0"/>
      <p:bldP spid="9" grpId="1"/>
      <p:bldP spid="11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257800"/>
            <a:ext cx="5486400" cy="93662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Papyrus" pitchFamily="66" charset="0"/>
              </a:rPr>
              <a:t>Questions ?</a:t>
            </a:r>
            <a:endParaRPr lang="en-US" sz="3600" dirty="0">
              <a:solidFill>
                <a:schemeClr val="bg1"/>
              </a:solidFill>
              <a:effectLst/>
              <a:latin typeface="Papyru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"</a:t>
            </a:r>
            <a:r>
              <a:rPr lang="en-US" sz="2400" b="1" dirty="0" smtClean="0">
                <a:latin typeface="Papyrus" pitchFamily="66" charset="0"/>
              </a:rPr>
              <a:t>The forest is a peculiar organism of unlimited kindness and benevolence that makes no demands for its sustenance and extends generously the products of its life and activity; it affords protection to all beings."</a:t>
            </a: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>-  </a:t>
            </a:r>
            <a:r>
              <a:rPr lang="en-US" sz="1000" dirty="0" smtClean="0">
                <a:latin typeface="Papyrus" pitchFamily="66" charset="0"/>
              </a:rPr>
              <a:t>Buddhist Sutra</a:t>
            </a:r>
            <a:r>
              <a:rPr lang="en-US" sz="2800" dirty="0" smtClean="0">
                <a:latin typeface="Papyrus" pitchFamily="66" charset="0"/>
              </a:rPr>
              <a:t>   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7772400" cy="1317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Forest  Insight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pic>
        <p:nvPicPr>
          <p:cNvPr id="27652" name="Picture 4" descr="A baby douglas fir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3457485" cy="513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e Them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Custom 5">
      <a:majorFont>
        <a:latin typeface="Narnia BLL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Tree Theme</Template>
  <TotalTime>1278</TotalTime>
  <Words>476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Tree Theme</vt:lpstr>
      <vt:lpstr>National Forests</vt:lpstr>
      <vt:lpstr>Beyond the Trees, Forests Offer Many Different Recreational Benefits </vt:lpstr>
      <vt:lpstr>PowerPoint Presentation</vt:lpstr>
      <vt:lpstr>The Forest as a Vital Ecosystem</vt:lpstr>
      <vt:lpstr>Forests are Vital to Local Water Resources</vt:lpstr>
      <vt:lpstr>Chaparral Also Has an Important Function</vt:lpstr>
      <vt:lpstr>Forest Meadows Capture Water</vt:lpstr>
      <vt:lpstr> The Forest Ecosystem is Vulnerable but Manageable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Zyanya Blancas</cp:lastModifiedBy>
  <cp:revision>138</cp:revision>
  <dcterms:created xsi:type="dcterms:W3CDTF">2012-09-10T16:34:32Z</dcterms:created>
  <dcterms:modified xsi:type="dcterms:W3CDTF">2017-02-21T19:18:15Z</dcterms:modified>
</cp:coreProperties>
</file>